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43"/>
  </p:notesMasterIdLst>
  <p:sldIdLst>
    <p:sldId id="261" r:id="rId2"/>
    <p:sldId id="262" r:id="rId3"/>
    <p:sldId id="1135" r:id="rId4"/>
    <p:sldId id="1112" r:id="rId5"/>
    <p:sldId id="1113" r:id="rId6"/>
    <p:sldId id="1114" r:id="rId7"/>
    <p:sldId id="302" r:id="rId8"/>
    <p:sldId id="311" r:id="rId9"/>
    <p:sldId id="307" r:id="rId10"/>
    <p:sldId id="1136" r:id="rId11"/>
    <p:sldId id="294" r:id="rId12"/>
    <p:sldId id="794" r:id="rId13"/>
    <p:sldId id="301" r:id="rId14"/>
    <p:sldId id="1124" r:id="rId15"/>
    <p:sldId id="1139" r:id="rId16"/>
    <p:sldId id="949" r:id="rId17"/>
    <p:sldId id="975" r:id="rId18"/>
    <p:sldId id="983" r:id="rId19"/>
    <p:sldId id="973" r:id="rId20"/>
    <p:sldId id="958" r:id="rId21"/>
    <p:sldId id="1126" r:id="rId22"/>
    <p:sldId id="1138" r:id="rId23"/>
    <p:sldId id="332" r:id="rId24"/>
    <p:sldId id="340" r:id="rId25"/>
    <p:sldId id="341" r:id="rId26"/>
    <p:sldId id="353" r:id="rId27"/>
    <p:sldId id="287" r:id="rId28"/>
    <p:sldId id="289" r:id="rId29"/>
    <p:sldId id="288" r:id="rId30"/>
    <p:sldId id="1140" r:id="rId31"/>
    <p:sldId id="1011" r:id="rId32"/>
    <p:sldId id="1027" r:id="rId33"/>
    <p:sldId id="1016" r:id="rId34"/>
    <p:sldId id="1020" r:id="rId35"/>
    <p:sldId id="1028" r:id="rId36"/>
    <p:sldId id="1101" r:id="rId37"/>
    <p:sldId id="1102" r:id="rId38"/>
    <p:sldId id="1109" r:id="rId39"/>
    <p:sldId id="1127" r:id="rId40"/>
    <p:sldId id="1121" r:id="rId41"/>
    <p:sldId id="112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6BBEF85-BDD8-4B70-9BA6-47AE881261E8}">
          <p14:sldIdLst>
            <p14:sldId id="261"/>
            <p14:sldId id="262"/>
            <p14:sldId id="1135"/>
            <p14:sldId id="1112"/>
            <p14:sldId id="1113"/>
          </p14:sldIdLst>
        </p14:section>
        <p14:section name="Better DAX" id="{AEF0F648-67CB-4684-96BC-C9B09484358D}">
          <p14:sldIdLst>
            <p14:sldId id="1114"/>
            <p14:sldId id="302"/>
            <p14:sldId id="311"/>
            <p14:sldId id="307"/>
          </p14:sldIdLst>
        </p14:section>
        <p14:section name="Making better data models" id="{1A031F2F-8527-475C-8082-7ED0E17D98A5}">
          <p14:sldIdLst>
            <p14:sldId id="1136"/>
            <p14:sldId id="294"/>
            <p14:sldId id="794"/>
            <p14:sldId id="301"/>
            <p14:sldId id="1124"/>
          </p14:sldIdLst>
        </p14:section>
        <p14:section name="Debugging DAX" id="{227CB6B7-5CF5-44F5-9ACC-8183CAFD5ED9}">
          <p14:sldIdLst>
            <p14:sldId id="1139"/>
            <p14:sldId id="949"/>
            <p14:sldId id="975"/>
            <p14:sldId id="983"/>
            <p14:sldId id="973"/>
            <p14:sldId id="958"/>
            <p14:sldId id="1126"/>
          </p14:sldIdLst>
        </p14:section>
        <p14:section name="TE as External Tool" id="{A3C7042F-3980-4DA0-BB0F-7E778D1FC68A}">
          <p14:sldIdLst>
            <p14:sldId id="1138"/>
            <p14:sldId id="332"/>
            <p14:sldId id="340"/>
            <p14:sldId id="341"/>
            <p14:sldId id="353"/>
            <p14:sldId id="287"/>
            <p14:sldId id="289"/>
            <p14:sldId id="288"/>
          </p14:sldIdLst>
        </p14:section>
        <p14:section name="Scripting" id="{FA40C94C-DED2-4981-AE84-537D08084678}">
          <p14:sldIdLst>
            <p14:sldId id="1140"/>
            <p14:sldId id="1011"/>
            <p14:sldId id="1027"/>
            <p14:sldId id="1016"/>
            <p14:sldId id="1020"/>
            <p14:sldId id="1028"/>
            <p14:sldId id="1101"/>
            <p14:sldId id="1102"/>
            <p14:sldId id="1109"/>
            <p14:sldId id="1127"/>
          </p14:sldIdLst>
        </p14:section>
        <p14:section name="Closing" id="{7504C996-0FFD-4EFC-A949-61DE68E10111}">
          <p14:sldIdLst>
            <p14:sldId id="1121"/>
            <p14:sldId id="11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6E"/>
    <a:srgbClr val="00A99D"/>
    <a:srgbClr val="FFFFFF"/>
    <a:srgbClr val="F9F9F9"/>
    <a:srgbClr val="333333"/>
    <a:srgbClr val="F1F3F3"/>
    <a:srgbClr val="39B54A"/>
    <a:srgbClr val="DCDCDC"/>
    <a:srgbClr val="F6F6F6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B472D7-6084-4D0D-853C-51A38D34321C}" v="11" dt="2023-03-20T13:06:37.8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50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9D816-8989-4E1E-8640-ED936E58B06E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D7904-A13C-4FC7-92AF-C64C67639E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33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02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30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539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511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30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87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147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635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431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438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09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258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545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67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165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814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922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37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326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1619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5257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920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4517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906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5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764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68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039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847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D7904-A13C-4FC7-92AF-C64C67639E6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64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08CE8D9-FE2F-DFA6-B271-2C12F7DBF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639" y="4224000"/>
            <a:ext cx="5737186" cy="135572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NAME</a:t>
            </a:r>
            <a:endParaRPr lang="en-GB"/>
          </a:p>
          <a:p>
            <a:pPr lvl="0"/>
            <a:r>
              <a:rPr lang="en-US"/>
              <a:t>CONFERENCE</a:t>
            </a:r>
            <a:endParaRPr lang="en-GB"/>
          </a:p>
          <a:p>
            <a:pPr lvl="0"/>
            <a:r>
              <a:rPr lang="en-US"/>
              <a:t>DATE OF PRESENTATION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A212C-EB5D-82D1-DECC-B5C07D42C0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640" y="2129746"/>
            <a:ext cx="5737186" cy="1909823"/>
          </a:xfrm>
        </p:spPr>
        <p:txBody>
          <a:bodyPr anchor="t">
            <a:noAutofit/>
          </a:bodyPr>
          <a:lstStyle>
            <a:lvl1pPr marL="0" algn="l">
              <a:lnSpc>
                <a:spcPct val="100000"/>
              </a:lnSpc>
              <a:defRPr sz="8000" b="0">
                <a:latin typeface="Ubuntu" panose="020B0504030602030204" pitchFamily="34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DDA3C-4D2B-DFEB-1651-D3412542E8F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640" y="833382"/>
            <a:ext cx="5737185" cy="1112396"/>
          </a:xfrm>
        </p:spPr>
        <p:txBody>
          <a:bodyPr anchor="b"/>
          <a:lstStyle>
            <a:lvl1pPr marL="0" indent="0" algn="l">
              <a:buNone/>
              <a:defRPr sz="2400"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TALK SUBTITLE (IF ANY)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2726A80-197F-F4F0-998E-6EDE6ACBB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0802" y="833382"/>
            <a:ext cx="5737186" cy="474634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813D9C4-5777-0198-1963-1389397BC628}"/>
              </a:ext>
            </a:extLst>
          </p:cNvPr>
          <p:cNvSpPr txBox="1">
            <a:spLocks/>
          </p:cNvSpPr>
          <p:nvPr/>
        </p:nvSpPr>
        <p:spPr>
          <a:xfrm>
            <a:off x="254640" y="4223537"/>
            <a:ext cx="5737185" cy="13561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solidFill>
                  <a:srgbClr val="3B4244"/>
                </a:solidFill>
                <a:latin typeface="Futura PT Book" panose="020B0502020204020303" pitchFamily="34" charset="0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rgbClr val="3B4244"/>
                </a:solidFill>
                <a:latin typeface="Futura PT Medium" panose="020B0602020204020303" pitchFamily="34" charset="0"/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3B4244"/>
                </a:solidFill>
                <a:latin typeface="Futura PT Medium" panose="020B0602020204020303" pitchFamily="34" charset="0"/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rgbClr val="3B4244"/>
                </a:solidFill>
                <a:latin typeface="Futura PT Medium" panose="020B0602020204020303" pitchFamily="34" charset="0"/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rgbClr val="3B4244"/>
                </a:solidFill>
                <a:latin typeface="Futura PT Medium" panose="020B0602020204020303" pitchFamily="34" charset="0"/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lvl="0"/>
            <a:endParaRPr lang="en-GB"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01463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Hoofdstukdia_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9822B3-EE03-2E43-ACEB-03B1A554BE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38763" y="0"/>
            <a:ext cx="685323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[</a:t>
            </a:r>
            <a:r>
              <a:rPr lang="en-US" err="1"/>
              <a:t>Klik</a:t>
            </a:r>
            <a:r>
              <a:rPr lang="en-US"/>
              <a:t> op het pictogram om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in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voegen</a:t>
            </a:r>
            <a:r>
              <a:rPr lang="en-US"/>
              <a:t>.]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F44E8-CBBB-5A40-9F73-8F44519B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  <a:prstGeom prst="rect">
            <a:avLst/>
          </a:prstGeom>
        </p:spPr>
        <p:txBody>
          <a:bodyPr/>
          <a:lstStyle/>
          <a:p>
            <a:fld id="{C0A6916B-9DDC-4C94-94A0-195559CCB92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EF7E4E97-D138-E74D-AA3A-7D2C9B569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299" y="2515051"/>
            <a:ext cx="4392000" cy="432000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lvl="0" algn="r"/>
            <a:r>
              <a:rPr lang="en-US"/>
              <a:t>Click to edit Master text styles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590756D-C949-D043-B8EB-FA02B76C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05" y="3008827"/>
            <a:ext cx="4391494" cy="2808000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algn="r"/>
            <a:r>
              <a:rPr lang="en-US" sz="3600"/>
              <a:t>Click to edit Master title style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193068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8F229A-0211-4CBB-AEBF-DB8A126A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83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F0CA2-D38C-5BCD-E58D-6811F8AE42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620" y="1253331"/>
            <a:ext cx="3696603" cy="380096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C1534-CD73-CA10-3CA6-0803D0765F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0725" y="868363"/>
            <a:ext cx="7077075" cy="4897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336E1-441E-044C-7585-453C6C3E6395}"/>
              </a:ext>
            </a:extLst>
          </p:cNvPr>
          <p:cNvSpPr txBox="1"/>
          <p:nvPr userDrawn="1"/>
        </p:nvSpPr>
        <p:spPr>
          <a:xfrm rot="287173">
            <a:off x="2626986" y="2108015"/>
            <a:ext cx="1179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766E"/>
                </a:solidFill>
                <a:effectLst/>
                <a:uLnTx/>
                <a:uFillTx/>
                <a:latin typeface="Ubuntu" panose="020B0504030602030204" pitchFamily="34" charset="0"/>
                <a:ea typeface="+mj-ea"/>
                <a:cs typeface="+mj-cs"/>
              </a:rPr>
              <a:t>Poll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1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vector graphics, queen&#10;&#10;Description automatically generated">
            <a:extLst>
              <a:ext uri="{FF2B5EF4-FFF2-40B4-BE49-F238E27FC236}">
                <a16:creationId xmlns:a16="http://schemas.microsoft.com/office/drawing/2014/main" id="{9C78651E-7695-F973-D110-EBAE5369F4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86" y="0"/>
            <a:ext cx="6396625" cy="63966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9EF48D1-C201-FB8E-FDA7-901264F127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09156">
            <a:off x="4894324" y="3887119"/>
            <a:ext cx="3208962" cy="502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EE6A0F-9D5A-E5FC-AB49-32A1262BEE3A}"/>
              </a:ext>
            </a:extLst>
          </p:cNvPr>
          <p:cNvSpPr txBox="1"/>
          <p:nvPr userDrawn="1"/>
        </p:nvSpPr>
        <p:spPr>
          <a:xfrm>
            <a:off x="4025030" y="2019185"/>
            <a:ext cx="375780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>
                <a:solidFill>
                  <a:srgbClr val="00766E"/>
                </a:solidFill>
                <a:latin typeface="Ubuntu" panose="020B0504030602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5609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vector graphics, queen&#10;&#10;Description automatically generated">
            <a:extLst>
              <a:ext uri="{FF2B5EF4-FFF2-40B4-BE49-F238E27FC236}">
                <a16:creationId xmlns:a16="http://schemas.microsoft.com/office/drawing/2014/main" id="{9C78651E-7695-F973-D110-EBAE5369F4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86" y="0"/>
            <a:ext cx="6396625" cy="63966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9EF48D1-C201-FB8E-FDA7-901264F127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09156">
            <a:off x="4894324" y="3887119"/>
            <a:ext cx="3208962" cy="50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3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5BE0032B-2A15-FEA8-511E-55BA44AD8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06" y="-55917"/>
            <a:ext cx="12302811" cy="6969833"/>
          </a:xfrm>
          <a:prstGeom prst="rect">
            <a:avLst/>
          </a:prstGeom>
        </p:spPr>
      </p:pic>
      <p:sp>
        <p:nvSpPr>
          <p:cNvPr id="6" name="Ondertitel 2">
            <a:extLst>
              <a:ext uri="{FF2B5EF4-FFF2-40B4-BE49-F238E27FC236}">
                <a16:creationId xmlns:a16="http://schemas.microsoft.com/office/drawing/2014/main" id="{1DB43705-AD01-B9FC-ABB2-DF38B3BEB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3602038"/>
            <a:ext cx="9180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A99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8892F34-17CF-B3C0-2C7C-BAF4CD9FED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65" y="257447"/>
            <a:ext cx="3699263" cy="172983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EBB3CA8-CED2-6169-54F7-BB74EC5F94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872" y="257447"/>
            <a:ext cx="1497138" cy="14971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CB00A3C-0C29-0A57-DA8C-659955BB5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1122363"/>
            <a:ext cx="9180000" cy="2387600"/>
          </a:xfrm>
        </p:spPr>
        <p:txBody>
          <a:bodyPr anchor="b"/>
          <a:lstStyle>
            <a:lvl1pPr algn="ctr">
              <a:defRPr sz="6000">
                <a:solidFill>
                  <a:srgbClr val="00A99D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969231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5BE0032B-2A15-FEA8-511E-55BA44AD8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06" y="-55917"/>
            <a:ext cx="12302811" cy="6969833"/>
          </a:xfrm>
          <a:prstGeom prst="rect">
            <a:avLst/>
          </a:prstGeom>
        </p:spPr>
      </p:pic>
      <p:sp>
        <p:nvSpPr>
          <p:cNvPr id="6" name="Ondertitel 2">
            <a:extLst>
              <a:ext uri="{FF2B5EF4-FFF2-40B4-BE49-F238E27FC236}">
                <a16:creationId xmlns:a16="http://schemas.microsoft.com/office/drawing/2014/main" id="{1DB43705-AD01-B9FC-ABB2-DF38B3BEB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3602038"/>
            <a:ext cx="9180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A99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8892F34-17CF-B3C0-2C7C-BAF4CD9FED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65" y="257447"/>
            <a:ext cx="3699263" cy="172983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EBB3CA8-CED2-6169-54F7-BB74EC5F94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872" y="257447"/>
            <a:ext cx="1497138" cy="14971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CB00A3C-0C29-0A57-DA8C-659955BB5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1122363"/>
            <a:ext cx="9180000" cy="2387600"/>
          </a:xfrm>
        </p:spPr>
        <p:txBody>
          <a:bodyPr anchor="b"/>
          <a:lstStyle>
            <a:lvl1pPr algn="ctr">
              <a:defRPr sz="6000">
                <a:solidFill>
                  <a:srgbClr val="00A99D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898128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38CEA-8DEB-2E6D-3ED1-37D35C21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40B8C-A8C8-EF03-8F93-5D432149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90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745E6-4BAD-B894-4824-92FFA4CB1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marL="0" indent="0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90F05-2D43-43A8-D56B-1B59B4532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637589"/>
            <a:ext cx="10515600" cy="1500187"/>
          </a:xfrm>
        </p:spPr>
        <p:txBody>
          <a:bodyPr/>
          <a:lstStyle>
            <a:lvl1pPr marL="3333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8714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64846-FE6A-6152-56D0-CA96C500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A1538-97CF-0A5B-D5AC-E084309EE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16A04-F36C-47E8-CFA7-DA7DE8A4C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432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30706-AF06-8D32-C0AC-3AE94560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85A53-3AF5-EB3B-5F9A-192583E63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2F39E-EBF8-D545-56BB-7D63E80CB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DEC96-D145-CCE4-56D6-91575225D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77E716-B6B9-3A5E-9D5D-8723ACDB9F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318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B80D-2F14-FDDC-A56A-1794A8E2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4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591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86CF-B28A-A84A-BF34-D8D42572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56D94-6BD8-8B7B-3E9C-CE298E346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F84C8-4E75-E9E0-945D-10135AA7C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6189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6183-55DC-2ABF-B80D-7FA9AB69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61791-FA7B-0577-D1E9-32FD9298D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3F761-5940-1388-2A9D-99F87D0F1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5149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B8C6731-601E-2174-7B29-3FA22B9CDE05}"/>
              </a:ext>
            </a:extLst>
          </p:cNvPr>
          <p:cNvSpPr/>
          <p:nvPr userDrawn="1"/>
        </p:nvSpPr>
        <p:spPr>
          <a:xfrm flipH="1">
            <a:off x="3235036" y="4918364"/>
            <a:ext cx="8956963" cy="1939636"/>
          </a:xfrm>
          <a:prstGeom prst="triangle">
            <a:avLst>
              <a:gd name="adj" fmla="val 0"/>
            </a:avLst>
          </a:prstGeom>
          <a:solidFill>
            <a:srgbClr val="00766E">
              <a:alpha val="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901BB52-93DB-3E30-A939-64F00B424AA7}"/>
              </a:ext>
            </a:extLst>
          </p:cNvPr>
          <p:cNvSpPr/>
          <p:nvPr userDrawn="1"/>
        </p:nvSpPr>
        <p:spPr>
          <a:xfrm>
            <a:off x="0" y="4918364"/>
            <a:ext cx="7529945" cy="1939636"/>
          </a:xfrm>
          <a:prstGeom prst="triangle">
            <a:avLst>
              <a:gd name="adj" fmla="val 0"/>
            </a:avLst>
          </a:prstGeom>
          <a:solidFill>
            <a:srgbClr val="FFFFFF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5DC77-D550-C3B1-5C20-A8BFD65FB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17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12931-8F4B-C047-CE45-6C42BB043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787" y="1253331"/>
            <a:ext cx="114888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6BCDA14-169E-9284-67AD-06BFF6183F1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81322" y="6251765"/>
            <a:ext cx="456895" cy="456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DD395E-506C-5702-4864-434F1343B300}"/>
              </a:ext>
            </a:extLst>
          </p:cNvPr>
          <p:cNvSpPr txBox="1"/>
          <p:nvPr userDrawn="1"/>
        </p:nvSpPr>
        <p:spPr>
          <a:xfrm>
            <a:off x="8756073" y="6280158"/>
            <a:ext cx="311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latin typeface="Ubuntu" panose="020B0504030602030204" pitchFamily="34" charset="0"/>
              </a:rPr>
              <a:t>Tabular Editor</a:t>
            </a:r>
          </a:p>
        </p:txBody>
      </p:sp>
    </p:spTree>
    <p:extLst>
      <p:ext uri="{BB962C8B-B14F-4D97-AF65-F5344CB8AC3E}">
        <p14:creationId xmlns:p14="http://schemas.microsoft.com/office/powerpoint/2010/main" val="87415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8" r:id="rId12"/>
    <p:sldLayoutId id="2147483686" r:id="rId13"/>
    <p:sldLayoutId id="2147483687" r:id="rId14"/>
    <p:sldLayoutId id="2147483689" r:id="rId15"/>
    <p:sldLayoutId id="2147483690" r:id="rId16"/>
  </p:sldLayoutIdLst>
  <p:hf hdr="0"/>
  <p:txStyles>
    <p:titleStyle>
      <a:lvl1pPr marL="274320" algn="l" defTabSz="914400" rtl="0" eaLnBrk="1" latinLnBrk="0" hangingPunct="1">
        <a:lnSpc>
          <a:spcPct val="150000"/>
        </a:lnSpc>
        <a:spcBef>
          <a:spcPts val="0"/>
        </a:spcBef>
        <a:buNone/>
        <a:defRPr sz="4400" kern="1200">
          <a:solidFill>
            <a:srgbClr val="00766E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FontTx/>
        <a:buBlip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</a:buBlip>
        <a:defRPr sz="2800" kern="1200">
          <a:solidFill>
            <a:srgbClr val="3B4244"/>
          </a:solidFill>
          <a:latin typeface="Ubuntu" panose="020B0504030602030204" pitchFamily="34" charset="0"/>
          <a:ea typeface="+mn-ea"/>
          <a:cs typeface="+mn-cs"/>
        </a:defRPr>
      </a:lvl1pPr>
      <a:lvl2pPr marL="803275" indent="-228600" algn="l" defTabSz="914400" rtl="0" eaLnBrk="1" latinLnBrk="0" hangingPunct="1">
        <a:lnSpc>
          <a:spcPct val="150000"/>
        </a:lnSpc>
        <a:spcBef>
          <a:spcPts val="500"/>
        </a:spcBef>
        <a:buFont typeface="Open Sans" panose="020B0606030504020204" pitchFamily="34" charset="0"/>
        <a:buChar char="»"/>
        <a:defRPr sz="2400" kern="1200">
          <a:solidFill>
            <a:srgbClr val="3B4244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260475" indent="-228600" algn="l" defTabSz="914400" rtl="0" eaLnBrk="1" latinLnBrk="0" hangingPunct="1">
        <a:lnSpc>
          <a:spcPct val="150000"/>
        </a:lnSpc>
        <a:spcBef>
          <a:spcPts val="500"/>
        </a:spcBef>
        <a:buFontTx/>
        <a:buBlip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</a:buBlip>
        <a:defRPr sz="2000" kern="1200">
          <a:solidFill>
            <a:srgbClr val="3B4244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717675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B4244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174875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B4244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5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11" Type="http://schemas.openxmlformats.org/officeDocument/2006/relationships/image" Target="../media/image61.png"/><Relationship Id="rId5" Type="http://schemas.openxmlformats.org/officeDocument/2006/relationships/image" Target="../media/image3.png"/><Relationship Id="rId10" Type="http://schemas.openxmlformats.org/officeDocument/2006/relationships/image" Target="../media/image60.svg"/><Relationship Id="rId4" Type="http://schemas.openxmlformats.org/officeDocument/2006/relationships/image" Target="../media/image2.svg"/><Relationship Id="rId9" Type="http://schemas.openxmlformats.org/officeDocument/2006/relationships/image" Target="../media/image59.png"/><Relationship Id="rId14" Type="http://schemas.openxmlformats.org/officeDocument/2006/relationships/image" Target="../media/image6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3.png"/><Relationship Id="rId3" Type="http://schemas.openxmlformats.org/officeDocument/2006/relationships/image" Target="../media/image57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58.svg"/><Relationship Id="rId9" Type="http://schemas.openxmlformats.org/officeDocument/2006/relationships/image" Target="../media/image69.png"/><Relationship Id="rId14" Type="http://schemas.openxmlformats.org/officeDocument/2006/relationships/image" Target="../media/image7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77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svg"/><Relationship Id="rId11" Type="http://schemas.openxmlformats.org/officeDocument/2006/relationships/image" Target="../media/image65.png"/><Relationship Id="rId5" Type="http://schemas.openxmlformats.org/officeDocument/2006/relationships/image" Target="../media/image75.png"/><Relationship Id="rId10" Type="http://schemas.openxmlformats.org/officeDocument/2006/relationships/image" Target="../media/image74.svg"/><Relationship Id="rId4" Type="http://schemas.openxmlformats.org/officeDocument/2006/relationships/image" Target="../media/image58.svg"/><Relationship Id="rId9" Type="http://schemas.openxmlformats.org/officeDocument/2006/relationships/image" Target="../media/image73.png"/><Relationship Id="rId14" Type="http://schemas.openxmlformats.org/officeDocument/2006/relationships/image" Target="../media/image6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9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58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2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7.png"/><Relationship Id="rId4" Type="http://schemas.openxmlformats.org/officeDocument/2006/relationships/image" Target="../media/image2.svg"/><Relationship Id="rId9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3.sv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12" Type="http://schemas.openxmlformats.org/officeDocument/2006/relationships/image" Target="../media/image9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svg"/><Relationship Id="rId11" Type="http://schemas.openxmlformats.org/officeDocument/2006/relationships/image" Target="../media/image91.svg"/><Relationship Id="rId5" Type="http://schemas.openxmlformats.org/officeDocument/2006/relationships/image" Target="../media/image1.png"/><Relationship Id="rId10" Type="http://schemas.openxmlformats.org/officeDocument/2006/relationships/image" Target="../media/image90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11" Type="http://schemas.openxmlformats.org/officeDocument/2006/relationships/image" Target="../media/image98.png"/><Relationship Id="rId5" Type="http://schemas.openxmlformats.org/officeDocument/2006/relationships/image" Target="../media/image3.png"/><Relationship Id="rId10" Type="http://schemas.openxmlformats.org/officeDocument/2006/relationships/image" Target="../media/image97.png"/><Relationship Id="rId4" Type="http://schemas.openxmlformats.org/officeDocument/2006/relationships/image" Target="../media/image2.svg"/><Relationship Id="rId9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07.png"/><Relationship Id="rId18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3.png"/><Relationship Id="rId12" Type="http://schemas.openxmlformats.org/officeDocument/2006/relationships/image" Target="../media/image106.svg"/><Relationship Id="rId17" Type="http://schemas.openxmlformats.org/officeDocument/2006/relationships/hyperlink" Target="https://docs.tabulareditor.com/te3/tutorials/data-security/data-security-about.html?tabs=multipleroles" TargetMode="Externa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svg"/><Relationship Id="rId11" Type="http://schemas.openxmlformats.org/officeDocument/2006/relationships/image" Target="../media/image105.png"/><Relationship Id="rId5" Type="http://schemas.openxmlformats.org/officeDocument/2006/relationships/image" Target="../media/image1.png"/><Relationship Id="rId15" Type="http://schemas.openxmlformats.org/officeDocument/2006/relationships/image" Target="../media/image109.png"/><Relationship Id="rId10" Type="http://schemas.openxmlformats.org/officeDocument/2006/relationships/image" Target="../media/image104.svg"/><Relationship Id="rId4" Type="http://schemas.openxmlformats.org/officeDocument/2006/relationships/image" Target="../media/image102.svg"/><Relationship Id="rId9" Type="http://schemas.openxmlformats.org/officeDocument/2006/relationships/image" Target="../media/image103.png"/><Relationship Id="rId14" Type="http://schemas.openxmlformats.org/officeDocument/2006/relationships/image" Target="../media/image10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4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svg"/><Relationship Id="rId10" Type="http://schemas.openxmlformats.org/officeDocument/2006/relationships/image" Target="../media/image44.png"/><Relationship Id="rId4" Type="http://schemas.openxmlformats.org/officeDocument/2006/relationships/image" Target="../media/image114.png"/><Relationship Id="rId9" Type="http://schemas.openxmlformats.org/officeDocument/2006/relationships/image" Target="../media/image11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svg"/><Relationship Id="rId7" Type="http://schemas.openxmlformats.org/officeDocument/2006/relationships/image" Target="../media/image125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Relationship Id="rId9" Type="http://schemas.openxmlformats.org/officeDocument/2006/relationships/image" Target="../media/image127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8.png"/><Relationship Id="rId7" Type="http://schemas.openxmlformats.org/officeDocument/2006/relationships/image" Target="../media/image4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4" Type="http://schemas.openxmlformats.org/officeDocument/2006/relationships/image" Target="../media/image129.svg"/><Relationship Id="rId9" Type="http://schemas.openxmlformats.org/officeDocument/2006/relationships/image" Target="../media/image13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BI-tips/TabularEditor-Scripts" TargetMode="External"/><Relationship Id="rId2" Type="http://schemas.openxmlformats.org/officeDocument/2006/relationships/hyperlink" Target="https://docs.tabulareditor.com/common/CSharpScripts/csharp-script-library.html?tabs=TE2Preferenc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-kovalsky/Tabular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qlb.it/?10295" TargetMode="External"/><Relationship Id="rId4" Type="http://schemas.openxmlformats.org/officeDocument/2006/relationships/image" Target="https://chart.apis.google.com/chart?cht=qr&amp;chs=300x300&amp;chl=https%3a%2f%2fsqlb.it%2f%3f10295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svg"/><Relationship Id="rId11" Type="http://schemas.openxmlformats.org/officeDocument/2006/relationships/image" Target="../media/image46.sv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94A909-60FB-E4AC-F602-70399FE36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2000" y="1943100"/>
            <a:ext cx="9180000" cy="387350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dirty="0">
                <a:solidFill>
                  <a:srgbClr val="00A99D"/>
                </a:solidFill>
                <a:latin typeface="Ubuntu Medium" panose="020B0604030602030204" pitchFamily="34" charset="0"/>
              </a:rPr>
              <a:t>Become a Power BI </a:t>
            </a:r>
            <a:br>
              <a:rPr lang="en-US" dirty="0">
                <a:solidFill>
                  <a:srgbClr val="00A99D"/>
                </a:solidFill>
                <a:latin typeface="Ubuntu Medium" panose="020B0604030602030204" pitchFamily="34" charset="0"/>
              </a:rPr>
            </a:br>
            <a:r>
              <a:rPr lang="en-US" dirty="0">
                <a:solidFill>
                  <a:srgbClr val="00A99D"/>
                </a:solidFill>
                <a:latin typeface="Ubuntu Medium" panose="020B0604030602030204" pitchFamily="34" charset="0"/>
              </a:rPr>
              <a:t>data modeling wizard </a:t>
            </a:r>
            <a:br>
              <a:rPr lang="en-US" dirty="0">
                <a:solidFill>
                  <a:srgbClr val="00A99D"/>
                </a:solidFill>
                <a:latin typeface="Ubuntu Medium" panose="020B0604030602030204" pitchFamily="34" charset="0"/>
              </a:rPr>
            </a:br>
            <a:r>
              <a:rPr lang="en-US" dirty="0">
                <a:solidFill>
                  <a:srgbClr val="00A99D"/>
                </a:solidFill>
                <a:latin typeface="Ubuntu Medium" panose="020B0604030602030204" pitchFamily="34" charset="0"/>
              </a:rPr>
              <a:t>using Tabular Editor 3</a:t>
            </a:r>
            <a:endParaRPr lang="en-GB" dirty="0">
              <a:solidFill>
                <a:srgbClr val="00A99D"/>
              </a:solidFill>
              <a:latin typeface="Ubuntu Medium" panose="020B0604030602030204" pitchFamily="34" charset="0"/>
            </a:endParaRP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4EBB4A4-A8D0-4B9C-20DC-2D18CD5A0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0" y="3949878"/>
            <a:ext cx="2666323" cy="29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B5C13C-8151-A656-8D9B-382E9E4BC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4361316"/>
            <a:ext cx="9180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sz="5400">
                <a:solidFill>
                  <a:srgbClr val="00A99D"/>
                </a:solidFill>
              </a:rPr>
              <a:t>Making better data models, faster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0263-2921-5AFF-FEA6-FC7D09909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1881641"/>
            <a:ext cx="91800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>
                <a:solidFill>
                  <a:srgbClr val="00A99D"/>
                </a:solidFill>
              </a:rPr>
              <a:t>Tabular Editor and Power BI Desktop better together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741E7B8-DA10-F966-56BE-0E9E9F3B5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176" y="5599772"/>
            <a:ext cx="2114576" cy="251645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9B8A92A-D685-9D50-EA07-E2C4AB710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9239"/>
            <a:ext cx="1426315" cy="23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00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638-3AB0-100A-C11F-4BEBBDBF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Making better data models, faster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1AF4-2BF5-662B-1745-77113AE03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944" y="1263394"/>
            <a:ext cx="10882746" cy="4749479"/>
          </a:xfrm>
        </p:spPr>
        <p:txBody>
          <a:bodyPr>
            <a:normAutofit/>
          </a:bodyPr>
          <a:lstStyle/>
          <a:p>
            <a:r>
              <a:rPr lang="en-US"/>
              <a:t>Automate &amp; enhance productivity</a:t>
            </a:r>
          </a:p>
          <a:p>
            <a:pPr lvl="1"/>
            <a:r>
              <a:rPr lang="en-US"/>
              <a:t>Multitask -- </a:t>
            </a:r>
            <a:r>
              <a:rPr lang="en-US" i="1"/>
              <a:t>Batch Tasking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E1EED-23C3-7989-628B-E7D73A51C5CD}"/>
              </a:ext>
            </a:extLst>
          </p:cNvPr>
          <p:cNvGrpSpPr/>
          <p:nvPr/>
        </p:nvGrpSpPr>
        <p:grpSpPr>
          <a:xfrm>
            <a:off x="942110" y="2829768"/>
            <a:ext cx="1136068" cy="1136068"/>
            <a:chOff x="7003473" y="2098964"/>
            <a:chExt cx="789709" cy="78970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1B397E3-7257-F901-BF7D-1ADB760C9E44}"/>
                </a:ext>
              </a:extLst>
            </p:cNvPr>
            <p:cNvSpPr/>
            <p:nvPr/>
          </p:nvSpPr>
          <p:spPr>
            <a:xfrm>
              <a:off x="7003473" y="2098964"/>
              <a:ext cx="789709" cy="789709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phic 5" descr="Single gear with solid fill">
              <a:extLst>
                <a:ext uri="{FF2B5EF4-FFF2-40B4-BE49-F238E27FC236}">
                  <a16:creationId xmlns:a16="http://schemas.microsoft.com/office/drawing/2014/main" id="{F5094960-7E97-4A4B-330F-ECA9391D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131627" y="2227118"/>
              <a:ext cx="533400" cy="533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2743A9-6290-83D4-7792-48F3169A9781}"/>
              </a:ext>
            </a:extLst>
          </p:cNvPr>
          <p:cNvGrpSpPr/>
          <p:nvPr/>
        </p:nvGrpSpPr>
        <p:grpSpPr>
          <a:xfrm>
            <a:off x="2724580" y="2829768"/>
            <a:ext cx="1136068" cy="1136068"/>
            <a:chOff x="7003473" y="2098964"/>
            <a:chExt cx="789709" cy="78970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7CFB672-E509-D334-8E36-548917A08B0D}"/>
                </a:ext>
              </a:extLst>
            </p:cNvPr>
            <p:cNvSpPr/>
            <p:nvPr/>
          </p:nvSpPr>
          <p:spPr>
            <a:xfrm>
              <a:off x="7003473" y="2098964"/>
              <a:ext cx="789709" cy="789709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phic 11" descr="Open folder with solid fill">
              <a:extLst>
                <a:ext uri="{FF2B5EF4-FFF2-40B4-BE49-F238E27FC236}">
                  <a16:creationId xmlns:a16="http://schemas.microsoft.com/office/drawing/2014/main" id="{B4092C7D-B628-7253-1650-9EB100D7B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144869" y="2213876"/>
              <a:ext cx="533401" cy="533401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6607FD0-2290-D326-2704-C0904010C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8837" y="2067194"/>
            <a:ext cx="6922219" cy="326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00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B7625-3CD9-1E54-C11C-A304E1A5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Making better data models, faster</a:t>
            </a:r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CA9CEA-C4C1-0D59-9937-28D6A07699FA}"/>
              </a:ext>
            </a:extLst>
          </p:cNvPr>
          <p:cNvSpPr txBox="1">
            <a:spLocks/>
          </p:cNvSpPr>
          <p:nvPr/>
        </p:nvSpPr>
        <p:spPr>
          <a:xfrm>
            <a:off x="290944" y="1388788"/>
            <a:ext cx="10882746" cy="462408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7200" indent="-4572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800" kern="1200">
                <a:solidFill>
                  <a:srgbClr val="3B4244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8032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Open Sans" panose="020B0606030504020204" pitchFamily="34" charset="0"/>
              <a:buChar char="»"/>
              <a:defRPr sz="24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604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176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748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Best Practice Analyzer (BPA)</a:t>
            </a:r>
          </a:p>
          <a:p>
            <a:r>
              <a:rPr lang="en-US"/>
              <a:t>The BPA automatically scans the model</a:t>
            </a:r>
          </a:p>
          <a:p>
            <a:pPr lvl="1"/>
            <a:r>
              <a:rPr lang="en-US"/>
              <a:t>Checks if ‘Best Practice’ rules are met</a:t>
            </a:r>
          </a:p>
          <a:p>
            <a:pPr lvl="1"/>
            <a:r>
              <a:rPr lang="en-US"/>
              <a:t>Notifies of all instances where BPA rules are violated</a:t>
            </a:r>
          </a:p>
          <a:p>
            <a:r>
              <a:rPr lang="en-US"/>
              <a:t>Benefit</a:t>
            </a:r>
          </a:p>
          <a:p>
            <a:pPr lvl="1"/>
            <a:r>
              <a:rPr lang="en-US"/>
              <a:t>Saves time</a:t>
            </a:r>
          </a:p>
          <a:p>
            <a:pPr lvl="1"/>
            <a:r>
              <a:rPr lang="en-US"/>
              <a:t>Improves model quality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04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638-3AB0-100A-C11F-4BEBBDBF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Making better data models, faster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1AF4-2BF5-662B-1745-77113AE03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944" y="1263394"/>
            <a:ext cx="10882746" cy="4749479"/>
          </a:xfrm>
        </p:spPr>
        <p:txBody>
          <a:bodyPr>
            <a:normAutofit/>
          </a:bodyPr>
          <a:lstStyle/>
          <a:p>
            <a:r>
              <a:rPr lang="en-US"/>
              <a:t>Optimize data models</a:t>
            </a:r>
          </a:p>
          <a:p>
            <a:pPr lvl="1"/>
            <a:r>
              <a:rPr lang="en-US"/>
              <a:t>Analyze the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39A9F8-D072-5E34-F4D3-7F4A29E1290B}"/>
              </a:ext>
            </a:extLst>
          </p:cNvPr>
          <p:cNvGrpSpPr/>
          <p:nvPr/>
        </p:nvGrpSpPr>
        <p:grpSpPr>
          <a:xfrm>
            <a:off x="942110" y="3449193"/>
            <a:ext cx="1136068" cy="1136068"/>
            <a:chOff x="7003473" y="2098964"/>
            <a:chExt cx="789709" cy="78970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0C8BF31-2B7B-9B42-2EAA-8738DB9C4760}"/>
                </a:ext>
              </a:extLst>
            </p:cNvPr>
            <p:cNvSpPr/>
            <p:nvPr/>
          </p:nvSpPr>
          <p:spPr>
            <a:xfrm>
              <a:off x="7003473" y="2098964"/>
              <a:ext cx="789709" cy="789709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EB5183D-0EF5-5E65-230D-94EB11F97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95132" y="2251365"/>
              <a:ext cx="406394" cy="48491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C39C2D-1996-EFDA-F42B-19A74E2271EB}"/>
              </a:ext>
            </a:extLst>
          </p:cNvPr>
          <p:cNvGrpSpPr/>
          <p:nvPr/>
        </p:nvGrpSpPr>
        <p:grpSpPr>
          <a:xfrm>
            <a:off x="2719819" y="3449193"/>
            <a:ext cx="1136068" cy="1136068"/>
            <a:chOff x="2719819" y="3449193"/>
            <a:chExt cx="1136068" cy="113606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59F37D-D20B-F28A-4047-37F6CF165BD5}"/>
                </a:ext>
              </a:extLst>
            </p:cNvPr>
            <p:cNvSpPr/>
            <p:nvPr/>
          </p:nvSpPr>
          <p:spPr>
            <a:xfrm>
              <a:off x="2719819" y="3449193"/>
              <a:ext cx="1136068" cy="1136068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6E0770D-9B1A-1EC2-28F9-3CC4B6726A5C}"/>
                </a:ext>
              </a:extLst>
            </p:cNvPr>
            <p:cNvGrpSpPr/>
            <p:nvPr/>
          </p:nvGrpSpPr>
          <p:grpSpPr>
            <a:xfrm>
              <a:off x="2933699" y="3675804"/>
              <a:ext cx="723901" cy="690219"/>
              <a:chOff x="2874274" y="3604906"/>
              <a:chExt cx="846208" cy="806836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7B2C9BA-13DD-6267-1F66-F2A70AAA9F24}"/>
                  </a:ext>
                </a:extLst>
              </p:cNvPr>
              <p:cNvSpPr/>
              <p:nvPr/>
            </p:nvSpPr>
            <p:spPr>
              <a:xfrm>
                <a:off x="2874274" y="3604906"/>
                <a:ext cx="846208" cy="48196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634FA60-D07F-306C-CE3B-08801AF3F1B3}"/>
                  </a:ext>
                </a:extLst>
              </p:cNvPr>
              <p:cNvSpPr/>
              <p:nvPr/>
            </p:nvSpPr>
            <p:spPr>
              <a:xfrm>
                <a:off x="2874274" y="4129479"/>
                <a:ext cx="495058" cy="282262"/>
              </a:xfrm>
              <a:prstGeom prst="rect">
                <a:avLst/>
              </a:prstGeom>
              <a:solidFill>
                <a:srgbClr val="3B42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DB279FB-5457-5B5F-B23C-2B16CE35C2F7}"/>
                  </a:ext>
                </a:extLst>
              </p:cNvPr>
              <p:cNvSpPr/>
              <p:nvPr/>
            </p:nvSpPr>
            <p:spPr>
              <a:xfrm>
                <a:off x="3406608" y="4129479"/>
                <a:ext cx="306758" cy="66815"/>
              </a:xfrm>
              <a:prstGeom prst="rect">
                <a:avLst/>
              </a:prstGeom>
              <a:solidFill>
                <a:srgbClr val="3B42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75A9EED-B382-AABE-D26E-AD11366DC968}"/>
                  </a:ext>
                </a:extLst>
              </p:cNvPr>
              <p:cNvSpPr/>
              <p:nvPr/>
            </p:nvSpPr>
            <p:spPr>
              <a:xfrm>
                <a:off x="3406608" y="4238899"/>
                <a:ext cx="144687" cy="172842"/>
              </a:xfrm>
              <a:prstGeom prst="rect">
                <a:avLst/>
              </a:prstGeom>
              <a:solidFill>
                <a:srgbClr val="3B42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7E823A2-2E8D-BD39-4ABD-C01CB8F9E886}"/>
                  </a:ext>
                </a:extLst>
              </p:cNvPr>
              <p:cNvSpPr/>
              <p:nvPr/>
            </p:nvSpPr>
            <p:spPr>
              <a:xfrm>
                <a:off x="3587400" y="4238898"/>
                <a:ext cx="45719" cy="172843"/>
              </a:xfrm>
              <a:prstGeom prst="rect">
                <a:avLst/>
              </a:prstGeom>
              <a:solidFill>
                <a:srgbClr val="3B42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61F5DB6-28E4-B0B9-F0E5-3CC94EA47D98}"/>
                  </a:ext>
                </a:extLst>
              </p:cNvPr>
              <p:cNvSpPr/>
              <p:nvPr/>
            </p:nvSpPr>
            <p:spPr>
              <a:xfrm>
                <a:off x="3669224" y="4238899"/>
                <a:ext cx="45719" cy="108072"/>
              </a:xfrm>
              <a:prstGeom prst="rect">
                <a:avLst/>
              </a:prstGeom>
              <a:solidFill>
                <a:srgbClr val="3B42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D05F8F-4E73-6847-A8B0-0E064AAD8346}"/>
                  </a:ext>
                </a:extLst>
              </p:cNvPr>
              <p:cNvSpPr/>
              <p:nvPr/>
            </p:nvSpPr>
            <p:spPr>
              <a:xfrm>
                <a:off x="3667647" y="4366023"/>
                <a:ext cx="45719" cy="45719"/>
              </a:xfrm>
              <a:prstGeom prst="rect">
                <a:avLst/>
              </a:prstGeom>
              <a:solidFill>
                <a:srgbClr val="3B42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BAA458A-7F37-297E-E748-09D5F5ABB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175" y="1143457"/>
            <a:ext cx="5435879" cy="434362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E205ED8-7A47-714D-65DE-8AC1E265366B}"/>
              </a:ext>
            </a:extLst>
          </p:cNvPr>
          <p:cNvSpPr/>
          <p:nvPr/>
        </p:nvSpPr>
        <p:spPr>
          <a:xfrm>
            <a:off x="7808630" y="3675804"/>
            <a:ext cx="693926" cy="448753"/>
          </a:xfrm>
          <a:prstGeom prst="rect">
            <a:avLst/>
          </a:prstGeom>
          <a:solidFill>
            <a:srgbClr val="FF0000">
              <a:alpha val="5098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309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40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B5C13C-8151-A656-8D9B-382E9E4BC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4361316"/>
            <a:ext cx="9180000" cy="1655762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00A99D"/>
                </a:solidFill>
              </a:rPr>
              <a:t>Debugging DAX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0263-2921-5AFF-FEA6-FC7D09909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1881641"/>
            <a:ext cx="91800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>
                <a:solidFill>
                  <a:srgbClr val="00A99D"/>
                </a:solidFill>
              </a:rPr>
              <a:t>Tabular Editor and Power BI Desktop better together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741E7B8-DA10-F966-56BE-0E9E9F3B5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176" y="5599772"/>
            <a:ext cx="2114576" cy="251645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9B8A92A-D685-9D50-EA07-E2C4AB710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9239"/>
            <a:ext cx="1426315" cy="23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0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FE9112-5C57-E9A0-A442-AD45D30FAD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22"/>
          <a:stretch/>
        </p:blipFill>
        <p:spPr>
          <a:xfrm>
            <a:off x="861800" y="2198805"/>
            <a:ext cx="3103796" cy="1533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4B7625-3CD9-1E54-C11C-A304E1A5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Debugging DAX</a:t>
            </a:r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CA9CEA-C4C1-0D59-9937-28D6A07699FA}"/>
              </a:ext>
            </a:extLst>
          </p:cNvPr>
          <p:cNvSpPr txBox="1">
            <a:spLocks/>
          </p:cNvSpPr>
          <p:nvPr/>
        </p:nvSpPr>
        <p:spPr>
          <a:xfrm>
            <a:off x="290944" y="1263394"/>
            <a:ext cx="10882746" cy="491833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800" kern="1200">
                <a:solidFill>
                  <a:srgbClr val="3B4244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8032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Open Sans" panose="020B0606030504020204" pitchFamily="34" charset="0"/>
              <a:buChar char="»"/>
              <a:defRPr sz="24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604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20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176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748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“This doesn’t look right” – Order Lines for Aug 19 vs 28D Avg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pPr lvl="1"/>
            <a:r>
              <a:rPr lang="en-US"/>
              <a:t>Trial &amp; error</a:t>
            </a:r>
          </a:p>
          <a:p>
            <a:pPr lvl="2"/>
            <a:r>
              <a:rPr lang="en-US"/>
              <a:t>Changes in DAX code</a:t>
            </a:r>
          </a:p>
          <a:p>
            <a:pPr lvl="2"/>
            <a:r>
              <a:rPr lang="en-US"/>
              <a:t>Filters in Power BI report</a:t>
            </a:r>
          </a:p>
          <a:p>
            <a:pPr lvl="2"/>
            <a:r>
              <a:rPr lang="en-US"/>
              <a:t>Manual validations in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84FA5-5560-13D4-94EB-EDBA850043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561" t="22919" r="13273" b="51911"/>
          <a:stretch/>
        </p:blipFill>
        <p:spPr>
          <a:xfrm>
            <a:off x="4254734" y="2198804"/>
            <a:ext cx="7075466" cy="153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B7625-3CD9-1E54-C11C-A304E1A5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Debugging DAX</a:t>
            </a:r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CA9CEA-C4C1-0D59-9937-28D6A07699FA}"/>
              </a:ext>
            </a:extLst>
          </p:cNvPr>
          <p:cNvSpPr txBox="1">
            <a:spLocks/>
          </p:cNvSpPr>
          <p:nvPr/>
        </p:nvSpPr>
        <p:spPr>
          <a:xfrm>
            <a:off x="290944" y="1263394"/>
            <a:ext cx="10882746" cy="491833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800" kern="1200">
                <a:solidFill>
                  <a:srgbClr val="3B4244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8032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Open Sans" panose="020B0606030504020204" pitchFamily="34" charset="0"/>
              <a:buChar char="»"/>
              <a:defRPr sz="24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604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176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748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Can feel like being lost in the wilderness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B52559-35B8-283F-64CA-9C2FE9C28258}"/>
              </a:ext>
            </a:extLst>
          </p:cNvPr>
          <p:cNvGrpSpPr/>
          <p:nvPr/>
        </p:nvGrpSpPr>
        <p:grpSpPr>
          <a:xfrm>
            <a:off x="879949" y="2133600"/>
            <a:ext cx="2762250" cy="4171950"/>
            <a:chOff x="879949" y="2133600"/>
            <a:chExt cx="2762250" cy="41719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4F4457E-9A7D-525F-C820-E51E3FB037BF}"/>
                </a:ext>
              </a:extLst>
            </p:cNvPr>
            <p:cNvSpPr/>
            <p:nvPr/>
          </p:nvSpPr>
          <p:spPr>
            <a:xfrm>
              <a:off x="879949" y="2133600"/>
              <a:ext cx="2762250" cy="417195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DAX Query</a:t>
              </a:r>
            </a:p>
            <a:p>
              <a:pPr algn="ctr"/>
              <a:endPara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ctr"/>
              <a:endPara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ctr"/>
              <a:endPara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ctr"/>
              <a:endPara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ctr"/>
              <a:endPara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ctr"/>
              <a:endPara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ctr"/>
              <a:endPara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ctr"/>
              <a:endPara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ctr"/>
              <a:endParaRPr lang="en-GB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F40EF04-2466-DDB7-7BD6-39700D6A5852}"/>
                </a:ext>
              </a:extLst>
            </p:cNvPr>
            <p:cNvGrpSpPr/>
            <p:nvPr/>
          </p:nvGrpSpPr>
          <p:grpSpPr>
            <a:xfrm>
              <a:off x="1051399" y="2990850"/>
              <a:ext cx="2419350" cy="3124200"/>
              <a:chOff x="8776174" y="2066925"/>
              <a:chExt cx="2419350" cy="31242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BB40BE-57CC-EC42-8B46-A903EA148FF6}"/>
                  </a:ext>
                </a:extLst>
              </p:cNvPr>
              <p:cNvSpPr/>
              <p:nvPr/>
            </p:nvSpPr>
            <p:spPr>
              <a:xfrm>
                <a:off x="8776174" y="2066925"/>
                <a:ext cx="2419350" cy="31242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algn="ctr"/>
                <a:endParaRPr lang="en-US" sz="2400" b="1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algn="ctr"/>
                <a:r>
                  <a:rPr lang="en-US" sz="2400" b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[Measure]</a:t>
                </a:r>
                <a:endParaRPr lang="en-GB" sz="2400" b="1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4F6145DE-A6AE-8226-5AE9-7BF093791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9175892" y="2161150"/>
                <a:ext cx="1619915" cy="1619915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AA5188-1ABB-3AAC-44AD-93818D0C8755}"/>
              </a:ext>
            </a:extLst>
          </p:cNvPr>
          <p:cNvGrpSpPr/>
          <p:nvPr/>
        </p:nvGrpSpPr>
        <p:grpSpPr>
          <a:xfrm>
            <a:off x="4231204" y="2133600"/>
            <a:ext cx="2419350" cy="2419350"/>
            <a:chOff x="4452938" y="2685357"/>
            <a:chExt cx="2419350" cy="241935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1B287FB-78CA-09BB-4E57-AF6A31B38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52938" y="2685357"/>
              <a:ext cx="2419350" cy="24193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9F7F00-C17F-C3A7-F6E4-B570DC0BD8C9}"/>
                </a:ext>
              </a:extLst>
            </p:cNvPr>
            <p:cNvSpPr txBox="1"/>
            <p:nvPr/>
          </p:nvSpPr>
          <p:spPr>
            <a:xfrm>
              <a:off x="4819650" y="2895600"/>
              <a:ext cx="1085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</a:t>
              </a:r>
              <a:endParaRPr lang="en-GB" sz="12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D19D7B-B9C6-F108-1883-8A8F1C057E7B}"/>
                </a:ext>
              </a:extLst>
            </p:cNvPr>
            <p:cNvSpPr txBox="1"/>
            <p:nvPr/>
          </p:nvSpPr>
          <p:spPr>
            <a:xfrm>
              <a:off x="4726100" y="3355041"/>
              <a:ext cx="1160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ADDCOLUMNS</a:t>
              </a:r>
              <a:endParaRPr lang="en-GB" sz="12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302458-FE2F-D9E8-2B48-8C972DCF5A7D}"/>
              </a:ext>
            </a:extLst>
          </p:cNvPr>
          <p:cNvGrpSpPr/>
          <p:nvPr/>
        </p:nvGrpSpPr>
        <p:grpSpPr>
          <a:xfrm>
            <a:off x="7239559" y="1930128"/>
            <a:ext cx="2997743" cy="2997743"/>
            <a:chOff x="7239559" y="1930128"/>
            <a:chExt cx="2997743" cy="2997743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620E27F2-3888-7A21-94E7-0339D9126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239559" y="1930128"/>
              <a:ext cx="2997743" cy="2997743"/>
            </a:xfrm>
            <a:prstGeom prst="rect">
              <a:avLst/>
            </a:prstGeom>
          </p:spPr>
        </p:pic>
        <p:pic>
          <p:nvPicPr>
            <p:cNvPr id="19" name="Graphic 18" descr="Calculator with solid fill">
              <a:extLst>
                <a:ext uri="{FF2B5EF4-FFF2-40B4-BE49-F238E27FC236}">
                  <a16:creationId xmlns:a16="http://schemas.microsoft.com/office/drawing/2014/main" id="{9EA3FE4E-30DB-850E-F344-0F6D32069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82025" y="3285267"/>
              <a:ext cx="287466" cy="287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226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B7625-3CD9-1E54-C11C-A304E1A5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the DAX Debugger Does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DE786C-DDF3-FCBE-F364-6B5407432152}"/>
              </a:ext>
            </a:extLst>
          </p:cNvPr>
          <p:cNvSpPr/>
          <p:nvPr/>
        </p:nvSpPr>
        <p:spPr>
          <a:xfrm>
            <a:off x="406121" y="1343025"/>
            <a:ext cx="2762250" cy="417195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DAX Query</a:t>
            </a:r>
          </a:p>
          <a:p>
            <a:pPr algn="ctr"/>
            <a:endParaRPr lang="en-US" sz="24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GB" sz="24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A7FB75-1BE0-9C7E-ECF3-0AC7C44F9BC1}"/>
              </a:ext>
            </a:extLst>
          </p:cNvPr>
          <p:cNvGrpSpPr/>
          <p:nvPr/>
        </p:nvGrpSpPr>
        <p:grpSpPr>
          <a:xfrm>
            <a:off x="577571" y="2200275"/>
            <a:ext cx="2419350" cy="3124200"/>
            <a:chOff x="8776174" y="2066925"/>
            <a:chExt cx="2419350" cy="3124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907D2-1D80-52EE-D547-7D969BF1FA0B}"/>
                </a:ext>
              </a:extLst>
            </p:cNvPr>
            <p:cNvSpPr/>
            <p:nvPr/>
          </p:nvSpPr>
          <p:spPr>
            <a:xfrm>
              <a:off x="8776174" y="2066925"/>
              <a:ext cx="2419350" cy="3124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ctr"/>
              <a:endParaRPr lang="en-US" sz="24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ctr"/>
              <a:r>
                <a:rPr lang="en-US" sz="2400" b="1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[Measure]</a:t>
              </a:r>
              <a:endParaRPr lang="en-GB" sz="24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697E329-E4E8-3431-9CEB-938CEEA47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9175892" y="2161150"/>
              <a:ext cx="1619915" cy="161991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3718E5E-09DF-85FF-F132-727D75621E4D}"/>
              </a:ext>
            </a:extLst>
          </p:cNvPr>
          <p:cNvGrpSpPr/>
          <p:nvPr/>
        </p:nvGrpSpPr>
        <p:grpSpPr>
          <a:xfrm>
            <a:off x="3660383" y="1338628"/>
            <a:ext cx="951475" cy="951475"/>
            <a:chOff x="859049" y="3867274"/>
            <a:chExt cx="951475" cy="95147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290C04-6085-3FFB-6A09-EE3D8E261727}"/>
                </a:ext>
              </a:extLst>
            </p:cNvPr>
            <p:cNvGrpSpPr/>
            <p:nvPr/>
          </p:nvGrpSpPr>
          <p:grpSpPr>
            <a:xfrm>
              <a:off x="859049" y="3867274"/>
              <a:ext cx="951475" cy="951475"/>
              <a:chOff x="7067630" y="2163121"/>
              <a:chExt cx="661394" cy="661394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2D0F95A-C488-52F3-4930-4E8624D75733}"/>
                  </a:ext>
                </a:extLst>
              </p:cNvPr>
              <p:cNvSpPr/>
              <p:nvPr/>
            </p:nvSpPr>
            <p:spPr>
              <a:xfrm>
                <a:off x="7067630" y="2163121"/>
                <a:ext cx="661394" cy="661394"/>
              </a:xfrm>
              <a:prstGeom prst="roundRect">
                <a:avLst>
                  <a:gd name="adj" fmla="val 13356"/>
                </a:avLst>
              </a:prstGeom>
              <a:solidFill>
                <a:srgbClr val="FFFFFF"/>
              </a:solidFill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3" name="Graphic 11">
                <a:extLst>
                  <a:ext uri="{FF2B5EF4-FFF2-40B4-BE49-F238E27FC236}">
                    <a16:creationId xmlns:a16="http://schemas.microsoft.com/office/drawing/2014/main" id="{9684DFAD-E729-27D5-9612-77D01CD12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7131627" y="2227118"/>
                <a:ext cx="533401" cy="533401"/>
              </a:xfrm>
              <a:prstGeom prst="rect">
                <a:avLst/>
              </a:prstGeom>
            </p:spPr>
          </p:pic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2D526C-5E23-97AB-763D-045DD27CEF59}"/>
                </a:ext>
              </a:extLst>
            </p:cNvPr>
            <p:cNvSpPr/>
            <p:nvPr/>
          </p:nvSpPr>
          <p:spPr>
            <a:xfrm>
              <a:off x="1470819" y="4341732"/>
              <a:ext cx="154782" cy="143842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Graphic 10" descr="Bug with solid fill">
              <a:extLst>
                <a:ext uri="{FF2B5EF4-FFF2-40B4-BE49-F238E27FC236}">
                  <a16:creationId xmlns:a16="http://schemas.microsoft.com/office/drawing/2014/main" id="{B1EC341D-AB74-6A2A-7A81-2879B8F90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4850" y="4336330"/>
              <a:ext cx="154647" cy="15464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6CC9EB6-2847-71EF-4ED0-53504991D984}"/>
              </a:ext>
            </a:extLst>
          </p:cNvPr>
          <p:cNvSpPr txBox="1"/>
          <p:nvPr/>
        </p:nvSpPr>
        <p:spPr>
          <a:xfrm>
            <a:off x="4849771" y="1583532"/>
            <a:ext cx="6439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Breakdown &amp; navigate DAX, step-by-step</a:t>
            </a:r>
            <a:endParaRPr lang="en-GB" sz="2400"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6DCA61-8734-7A4E-0D19-B5C0A598204C}"/>
              </a:ext>
            </a:extLst>
          </p:cNvPr>
          <p:cNvGrpSpPr/>
          <p:nvPr/>
        </p:nvGrpSpPr>
        <p:grpSpPr>
          <a:xfrm>
            <a:off x="3660382" y="2415055"/>
            <a:ext cx="951475" cy="951475"/>
            <a:chOff x="7067630" y="2163121"/>
            <a:chExt cx="661394" cy="66139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BD769FE-C369-7F74-491C-8C18CFE47867}"/>
                </a:ext>
              </a:extLst>
            </p:cNvPr>
            <p:cNvSpPr/>
            <p:nvPr/>
          </p:nvSpPr>
          <p:spPr>
            <a:xfrm>
              <a:off x="7067630" y="2163121"/>
              <a:ext cx="661394" cy="661394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Graphic 11" descr="Mountains with solid fill">
              <a:extLst>
                <a:ext uri="{FF2B5EF4-FFF2-40B4-BE49-F238E27FC236}">
                  <a16:creationId xmlns:a16="http://schemas.microsoft.com/office/drawing/2014/main" id="{1E55E5EF-DD7B-20C3-379C-B045A682F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161260" y="2251364"/>
              <a:ext cx="484910" cy="48491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2B555D-3163-63F4-85E0-5F91579238EB}"/>
              </a:ext>
            </a:extLst>
          </p:cNvPr>
          <p:cNvSpPr txBox="1"/>
          <p:nvPr/>
        </p:nvSpPr>
        <p:spPr>
          <a:xfrm>
            <a:off x="4849771" y="2659959"/>
            <a:ext cx="676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Highlights &amp; evaluates ‘landmark’ parts in code</a:t>
            </a:r>
            <a:endParaRPr lang="en-GB" sz="2400"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C119A3-AED0-A09C-1290-F9002CB802EB}"/>
              </a:ext>
            </a:extLst>
          </p:cNvPr>
          <p:cNvGrpSpPr/>
          <p:nvPr/>
        </p:nvGrpSpPr>
        <p:grpSpPr>
          <a:xfrm>
            <a:off x="3660383" y="4567897"/>
            <a:ext cx="951475" cy="951475"/>
            <a:chOff x="7067630" y="2163121"/>
            <a:chExt cx="661394" cy="66139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3455CC7-47AA-E9AD-7822-C01D38BDB22E}"/>
                </a:ext>
              </a:extLst>
            </p:cNvPr>
            <p:cNvSpPr/>
            <p:nvPr/>
          </p:nvSpPr>
          <p:spPr>
            <a:xfrm>
              <a:off x="7067630" y="2163121"/>
              <a:ext cx="661394" cy="661394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Graphic 11" descr="Binoculars with solid fill">
              <a:extLst>
                <a:ext uri="{FF2B5EF4-FFF2-40B4-BE49-F238E27FC236}">
                  <a16:creationId xmlns:a16="http://schemas.microsoft.com/office/drawing/2014/main" id="{13B0D54D-448C-11A4-B2CB-D8355AE46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155873" y="2240591"/>
              <a:ext cx="484910" cy="48491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3F16751-CFDC-EE99-04F7-AD6BDEEA6875}"/>
              </a:ext>
            </a:extLst>
          </p:cNvPr>
          <p:cNvSpPr txBox="1"/>
          <p:nvPr/>
        </p:nvSpPr>
        <p:spPr>
          <a:xfrm>
            <a:off x="4849769" y="4806120"/>
            <a:ext cx="676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Watch other DAX as you navigate to investigate</a:t>
            </a:r>
            <a:endParaRPr lang="en-GB" sz="2400"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DB23155-9ED1-E213-2443-5EA13A4F22F7}"/>
              </a:ext>
            </a:extLst>
          </p:cNvPr>
          <p:cNvGrpSpPr/>
          <p:nvPr/>
        </p:nvGrpSpPr>
        <p:grpSpPr>
          <a:xfrm>
            <a:off x="3660382" y="3490058"/>
            <a:ext cx="951475" cy="951475"/>
            <a:chOff x="7067630" y="2163121"/>
            <a:chExt cx="661394" cy="66139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0CCE8E0-2C45-CD92-48A6-75057D5B6FF4}"/>
                </a:ext>
              </a:extLst>
            </p:cNvPr>
            <p:cNvSpPr/>
            <p:nvPr/>
          </p:nvSpPr>
          <p:spPr>
            <a:xfrm>
              <a:off x="7067630" y="2163121"/>
              <a:ext cx="661394" cy="661394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4" name="Graphic 11" descr="Compass with solid fill">
              <a:extLst>
                <a:ext uri="{FF2B5EF4-FFF2-40B4-BE49-F238E27FC236}">
                  <a16:creationId xmlns:a16="http://schemas.microsoft.com/office/drawing/2014/main" id="{22837225-4BF1-47EC-F50A-4D19A9748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7155873" y="2251364"/>
              <a:ext cx="484910" cy="48491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45E209A-1799-8217-3577-3BE5D3E4CD72}"/>
              </a:ext>
            </a:extLst>
          </p:cNvPr>
          <p:cNvSpPr txBox="1"/>
          <p:nvPr/>
        </p:nvSpPr>
        <p:spPr>
          <a:xfrm>
            <a:off x="4849770" y="3728281"/>
            <a:ext cx="676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Reveals context to show how results obtained</a:t>
            </a:r>
            <a:endParaRPr lang="en-GB" sz="2400"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081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8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B3DB1F6-BB04-BE99-37C2-C5DFE75282D1}"/>
              </a:ext>
            </a:extLst>
          </p:cNvPr>
          <p:cNvSpPr/>
          <p:nvPr/>
        </p:nvSpPr>
        <p:spPr>
          <a:xfrm>
            <a:off x="4336504" y="3931887"/>
            <a:ext cx="3868503" cy="25987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60C039-154B-3DAC-A3F9-6ADCE23D0489}"/>
              </a:ext>
            </a:extLst>
          </p:cNvPr>
          <p:cNvSpPr/>
          <p:nvPr/>
        </p:nvSpPr>
        <p:spPr>
          <a:xfrm>
            <a:off x="296551" y="3931887"/>
            <a:ext cx="3868504" cy="25987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9BA06D-A2A2-DF94-95B7-9442FEE03145}"/>
              </a:ext>
            </a:extLst>
          </p:cNvPr>
          <p:cNvSpPr/>
          <p:nvPr/>
        </p:nvSpPr>
        <p:spPr>
          <a:xfrm>
            <a:off x="296551" y="1182271"/>
            <a:ext cx="3868504" cy="25987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4B7625-3CD9-1E54-C11C-A304E1A5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Ubuntu"/>
              </a:rPr>
              <a:t>What is the DAX Debugger?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3DB94-C446-077B-99AF-010734221103}"/>
              </a:ext>
            </a:extLst>
          </p:cNvPr>
          <p:cNvSpPr/>
          <p:nvPr/>
        </p:nvSpPr>
        <p:spPr>
          <a:xfrm>
            <a:off x="8604724" y="1209675"/>
            <a:ext cx="2762250" cy="417195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DAX Query</a:t>
            </a:r>
          </a:p>
          <a:p>
            <a:pPr algn="ctr"/>
            <a:endParaRPr lang="en-US" sz="24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GB" sz="24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79BABE-7BA4-63F2-5030-ADE6D4A92A6D}"/>
              </a:ext>
            </a:extLst>
          </p:cNvPr>
          <p:cNvGrpSpPr/>
          <p:nvPr/>
        </p:nvGrpSpPr>
        <p:grpSpPr>
          <a:xfrm>
            <a:off x="8776174" y="2066925"/>
            <a:ext cx="2419350" cy="3124200"/>
            <a:chOff x="8776174" y="2066925"/>
            <a:chExt cx="2419350" cy="31242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757D0F-4C3B-6195-361B-A4CF34D24888}"/>
                </a:ext>
              </a:extLst>
            </p:cNvPr>
            <p:cNvSpPr/>
            <p:nvPr/>
          </p:nvSpPr>
          <p:spPr>
            <a:xfrm>
              <a:off x="8776174" y="2066925"/>
              <a:ext cx="2419350" cy="3124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ctr"/>
              <a:endParaRPr lang="en-US" sz="24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ctr"/>
              <a:r>
                <a:rPr lang="en-US" sz="2400" b="1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[Measure]</a:t>
              </a:r>
              <a:endParaRPr lang="en-GB" sz="24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DD1CBEF-0DD1-FBEF-F53A-4BFBDEB8C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9175892" y="2161150"/>
              <a:ext cx="1619915" cy="161991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514BE7-B472-E5E5-C00E-23A0CE4F7958}"/>
              </a:ext>
            </a:extLst>
          </p:cNvPr>
          <p:cNvGrpSpPr/>
          <p:nvPr/>
        </p:nvGrpSpPr>
        <p:grpSpPr>
          <a:xfrm>
            <a:off x="329251" y="4381801"/>
            <a:ext cx="1918177" cy="1720539"/>
            <a:chOff x="825026" y="1362175"/>
            <a:chExt cx="1918177" cy="17205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4799AF2-1986-FB46-BA4C-8967A46419A3}"/>
                </a:ext>
              </a:extLst>
            </p:cNvPr>
            <p:cNvGrpSpPr/>
            <p:nvPr/>
          </p:nvGrpSpPr>
          <p:grpSpPr>
            <a:xfrm>
              <a:off x="1216081" y="1362175"/>
              <a:ext cx="1136068" cy="1136068"/>
              <a:chOff x="7003473" y="2098964"/>
              <a:chExt cx="789709" cy="789709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C4B46A95-7714-E6D6-BC6F-1DCC3E6C79C8}"/>
                  </a:ext>
                </a:extLst>
              </p:cNvPr>
              <p:cNvSpPr/>
              <p:nvPr/>
            </p:nvSpPr>
            <p:spPr>
              <a:xfrm>
                <a:off x="7003473" y="2098964"/>
                <a:ext cx="789709" cy="789709"/>
              </a:xfrm>
              <a:prstGeom prst="roundRect">
                <a:avLst>
                  <a:gd name="adj" fmla="val 13356"/>
                </a:avLst>
              </a:prstGeom>
              <a:solidFill>
                <a:srgbClr val="FFFFFF"/>
              </a:solidFill>
              <a:ln w="9525">
                <a:solidFill>
                  <a:srgbClr val="DCDC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3" name="Graphic 11" descr="Mountains with solid fill">
                <a:extLst>
                  <a:ext uri="{FF2B5EF4-FFF2-40B4-BE49-F238E27FC236}">
                    <a16:creationId xmlns:a16="http://schemas.microsoft.com/office/drawing/2014/main" id="{3EEA5F59-1A5B-51EB-8B6F-0446AD945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7131627" y="2227118"/>
                <a:ext cx="533401" cy="53340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0800BA-5F91-BDF5-411C-316429F73FA6}"/>
                </a:ext>
              </a:extLst>
            </p:cNvPr>
            <p:cNvSpPr txBox="1"/>
            <p:nvPr/>
          </p:nvSpPr>
          <p:spPr>
            <a:xfrm>
              <a:off x="825026" y="2682604"/>
              <a:ext cx="19181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Ubuntu" panose="020B0504030602030204" pitchFamily="34" charset="0"/>
                </a:rPr>
                <a:t>Locals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CD05BD-EC53-7EAA-4CAC-956F2BCF07C0}"/>
              </a:ext>
            </a:extLst>
          </p:cNvPr>
          <p:cNvGrpSpPr/>
          <p:nvPr/>
        </p:nvGrpSpPr>
        <p:grpSpPr>
          <a:xfrm>
            <a:off x="4254754" y="4408788"/>
            <a:ext cx="1918177" cy="1720539"/>
            <a:chOff x="825026" y="1362175"/>
            <a:chExt cx="1918177" cy="172053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F6E563-7A19-14A8-CB2E-F75DB822163B}"/>
                </a:ext>
              </a:extLst>
            </p:cNvPr>
            <p:cNvGrpSpPr/>
            <p:nvPr/>
          </p:nvGrpSpPr>
          <p:grpSpPr>
            <a:xfrm>
              <a:off x="1216081" y="1362175"/>
              <a:ext cx="1136068" cy="1136068"/>
              <a:chOff x="7003473" y="2098964"/>
              <a:chExt cx="789709" cy="789709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AB8D3CA-8FA2-198E-1D17-1C4C40B51256}"/>
                  </a:ext>
                </a:extLst>
              </p:cNvPr>
              <p:cNvSpPr/>
              <p:nvPr/>
            </p:nvSpPr>
            <p:spPr>
              <a:xfrm>
                <a:off x="7003473" y="2098964"/>
                <a:ext cx="789709" cy="789709"/>
              </a:xfrm>
              <a:prstGeom prst="roundRect">
                <a:avLst>
                  <a:gd name="adj" fmla="val 13356"/>
                </a:avLst>
              </a:prstGeom>
              <a:solidFill>
                <a:srgbClr val="FFFFFF"/>
              </a:solidFill>
              <a:ln w="9525">
                <a:solidFill>
                  <a:srgbClr val="DCDC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8" name="Graphic 11" descr="Binoculars with solid fill">
                <a:extLst>
                  <a:ext uri="{FF2B5EF4-FFF2-40B4-BE49-F238E27FC236}">
                    <a16:creationId xmlns:a16="http://schemas.microsoft.com/office/drawing/2014/main" id="{509F058E-2C97-0A92-2C7F-48B6495FB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7131627" y="2227118"/>
                <a:ext cx="533401" cy="53340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B9F517-2B85-DD10-95E0-296748123A79}"/>
                </a:ext>
              </a:extLst>
            </p:cNvPr>
            <p:cNvSpPr txBox="1"/>
            <p:nvPr/>
          </p:nvSpPr>
          <p:spPr>
            <a:xfrm>
              <a:off x="825026" y="2682604"/>
              <a:ext cx="19181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Ubuntu" panose="020B0504030602030204" pitchFamily="34" charset="0"/>
                </a:rPr>
                <a:t>Watch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D97235D-1974-734B-4C50-22D94C4D1DEB}"/>
              </a:ext>
            </a:extLst>
          </p:cNvPr>
          <p:cNvSpPr txBox="1"/>
          <p:nvPr/>
        </p:nvSpPr>
        <p:spPr>
          <a:xfrm>
            <a:off x="2152620" y="1668635"/>
            <a:ext cx="18275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</a:rPr>
              <a:t>DAX Map</a:t>
            </a:r>
          </a:p>
          <a:p>
            <a:r>
              <a:rPr lang="en-US" i="1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</a:rPr>
              <a:t>Navigate the code steps</a:t>
            </a:r>
            <a:br>
              <a:rPr lang="en-US" i="1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</a:rPr>
            </a:br>
            <a:r>
              <a:rPr lang="en-US" i="1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</a:rPr>
              <a:t>to investigate specific areas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EB4215-0F7E-4E4B-D002-93915755902B}"/>
              </a:ext>
            </a:extLst>
          </p:cNvPr>
          <p:cNvSpPr txBox="1"/>
          <p:nvPr/>
        </p:nvSpPr>
        <p:spPr>
          <a:xfrm>
            <a:off x="2143501" y="4267795"/>
            <a:ext cx="18366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3"/>
                </a:solidFill>
                <a:latin typeface="Ubuntu" panose="020B0504030602030204" pitchFamily="34" charset="0"/>
              </a:rPr>
              <a:t>Landmarks</a:t>
            </a:r>
          </a:p>
          <a:p>
            <a:r>
              <a:rPr lang="en-US" i="1">
                <a:solidFill>
                  <a:schemeClr val="accent3"/>
                </a:solidFill>
                <a:latin typeface="Ubuntu" panose="020B0504030602030204" pitchFamily="34" charset="0"/>
              </a:rPr>
              <a:t>Check intermediate values to get your bearings as you navigate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DA92F6-57BD-F34B-13CA-EC8B94E112B4}"/>
              </a:ext>
            </a:extLst>
          </p:cNvPr>
          <p:cNvSpPr txBox="1"/>
          <p:nvPr/>
        </p:nvSpPr>
        <p:spPr>
          <a:xfrm>
            <a:off x="5964993" y="4267795"/>
            <a:ext cx="191817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  <a:latin typeface="Ubuntu" panose="020B0504030602030204" pitchFamily="34" charset="0"/>
              </a:rPr>
              <a:t>Binoculars</a:t>
            </a:r>
          </a:p>
          <a:p>
            <a:r>
              <a:rPr lang="en-US" i="1">
                <a:solidFill>
                  <a:schemeClr val="accent5"/>
                </a:solidFill>
                <a:latin typeface="Ubuntu" panose="020B0504030602030204" pitchFamily="34" charset="0"/>
              </a:rPr>
              <a:t>Evaluate other model DAX as landmarks to investigate what’s going 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B93FD5-6CF0-AF90-6505-9266359584D3}"/>
              </a:ext>
            </a:extLst>
          </p:cNvPr>
          <p:cNvSpPr/>
          <p:nvPr/>
        </p:nvSpPr>
        <p:spPr>
          <a:xfrm>
            <a:off x="4336504" y="1182272"/>
            <a:ext cx="3881416" cy="25987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24881E6-613C-227C-2A2B-6D38425722AD}"/>
              </a:ext>
            </a:extLst>
          </p:cNvPr>
          <p:cNvGrpSpPr/>
          <p:nvPr/>
        </p:nvGrpSpPr>
        <p:grpSpPr>
          <a:xfrm>
            <a:off x="4254754" y="1536431"/>
            <a:ext cx="1918177" cy="1895694"/>
            <a:chOff x="825026" y="1362175"/>
            <a:chExt cx="1918177" cy="189569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B53CB7F-15D2-8F37-F321-6F72121FE575}"/>
                </a:ext>
              </a:extLst>
            </p:cNvPr>
            <p:cNvGrpSpPr/>
            <p:nvPr/>
          </p:nvGrpSpPr>
          <p:grpSpPr>
            <a:xfrm>
              <a:off x="1216081" y="1362175"/>
              <a:ext cx="1136068" cy="1136068"/>
              <a:chOff x="7003473" y="2098964"/>
              <a:chExt cx="789709" cy="789709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2666987-9DD4-2629-A021-D031E26D27CC}"/>
                  </a:ext>
                </a:extLst>
              </p:cNvPr>
              <p:cNvSpPr/>
              <p:nvPr/>
            </p:nvSpPr>
            <p:spPr>
              <a:xfrm>
                <a:off x="7003473" y="2098964"/>
                <a:ext cx="789709" cy="789709"/>
              </a:xfrm>
              <a:prstGeom prst="roundRect">
                <a:avLst>
                  <a:gd name="adj" fmla="val 13356"/>
                </a:avLst>
              </a:prstGeom>
              <a:solidFill>
                <a:srgbClr val="FFFFFF"/>
              </a:solidFill>
              <a:ln w="9525">
                <a:solidFill>
                  <a:srgbClr val="DCDC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1" name="Graphic 11" descr="Compass with solid fill">
                <a:extLst>
                  <a:ext uri="{FF2B5EF4-FFF2-40B4-BE49-F238E27FC236}">
                    <a16:creationId xmlns:a16="http://schemas.microsoft.com/office/drawing/2014/main" id="{A6C1DF47-B51C-6407-DA35-63B7C1344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7131627" y="2227118"/>
                <a:ext cx="533401" cy="533401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26BBC1F-7CF6-CDEC-6949-2F247ED6DA24}"/>
                </a:ext>
              </a:extLst>
            </p:cNvPr>
            <p:cNvSpPr txBox="1"/>
            <p:nvPr/>
          </p:nvSpPr>
          <p:spPr>
            <a:xfrm>
              <a:off x="825026" y="2549983"/>
              <a:ext cx="19181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Ubuntu" panose="020B0504030602030204" pitchFamily="34" charset="0"/>
                </a:rPr>
                <a:t>Evaluation</a:t>
              </a:r>
            </a:p>
            <a:p>
              <a:pPr algn="ctr"/>
              <a:r>
                <a:rPr lang="en-US" sz="2000" b="1">
                  <a:latin typeface="Ubuntu" panose="020B0504030602030204" pitchFamily="34" charset="0"/>
                </a:rPr>
                <a:t>Context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8606B6D-E06B-7EFC-1DF9-800690F5798E}"/>
              </a:ext>
            </a:extLst>
          </p:cNvPr>
          <p:cNvSpPr txBox="1"/>
          <p:nvPr/>
        </p:nvSpPr>
        <p:spPr>
          <a:xfrm>
            <a:off x="5964993" y="1558338"/>
            <a:ext cx="2177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6"/>
                </a:solidFill>
                <a:latin typeface="Ubuntu" panose="020B0504030602030204" pitchFamily="34" charset="0"/>
              </a:rPr>
              <a:t>Compass</a:t>
            </a:r>
          </a:p>
          <a:p>
            <a:r>
              <a:rPr lang="en-US" i="1">
                <a:solidFill>
                  <a:schemeClr val="accent6"/>
                </a:solidFill>
                <a:latin typeface="Ubuntu" panose="020B0504030602030204" pitchFamily="34" charset="0"/>
              </a:rPr>
              <a:t>Check the filter and row context for how intermediate values are obtained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7222CF4-675B-3D17-1401-352BCC815B8C}"/>
              </a:ext>
            </a:extLst>
          </p:cNvPr>
          <p:cNvGrpSpPr/>
          <p:nvPr/>
        </p:nvGrpSpPr>
        <p:grpSpPr>
          <a:xfrm>
            <a:off x="324454" y="1513737"/>
            <a:ext cx="1918177" cy="1914744"/>
            <a:chOff x="324454" y="1513737"/>
            <a:chExt cx="1918177" cy="1914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DA971D3-ECC3-5262-749C-968C993DBDE4}"/>
                </a:ext>
              </a:extLst>
            </p:cNvPr>
            <p:cNvGrpSpPr/>
            <p:nvPr/>
          </p:nvGrpSpPr>
          <p:grpSpPr>
            <a:xfrm>
              <a:off x="324454" y="1513737"/>
              <a:ext cx="1918177" cy="1914744"/>
              <a:chOff x="827567" y="1362175"/>
              <a:chExt cx="1918177" cy="191474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5FDA6BC-0CEB-2E33-E604-FA2CE9A9611D}"/>
                  </a:ext>
                </a:extLst>
              </p:cNvPr>
              <p:cNvGrpSpPr/>
              <p:nvPr/>
            </p:nvGrpSpPr>
            <p:grpSpPr>
              <a:xfrm>
                <a:off x="1216081" y="1362175"/>
                <a:ext cx="1136068" cy="1136068"/>
                <a:chOff x="7003473" y="2098964"/>
                <a:chExt cx="789709" cy="789709"/>
              </a:xfrm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B1D00CA0-2C87-623F-2204-1A3B9EB08B8D}"/>
                    </a:ext>
                  </a:extLst>
                </p:cNvPr>
                <p:cNvSpPr/>
                <p:nvPr/>
              </p:nvSpPr>
              <p:spPr>
                <a:xfrm>
                  <a:off x="7003473" y="2098964"/>
                  <a:ext cx="789709" cy="789709"/>
                </a:xfrm>
                <a:prstGeom prst="roundRect">
                  <a:avLst>
                    <a:gd name="adj" fmla="val 13356"/>
                  </a:avLst>
                </a:prstGeom>
                <a:solidFill>
                  <a:srgbClr val="FFFFFF"/>
                </a:solidFill>
                <a:ln w="9525">
                  <a:solidFill>
                    <a:srgbClr val="DCDCD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8" name="Graphic 11">
                  <a:extLst>
                    <a:ext uri="{FF2B5EF4-FFF2-40B4-BE49-F238E27FC236}">
                      <a16:creationId xmlns:a16="http://schemas.microsoft.com/office/drawing/2014/main" id="{04A52BF2-6696-3E5A-6341-A588B0D97E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/>
                <a:stretch/>
              </p:blipFill>
              <p:spPr>
                <a:xfrm>
                  <a:off x="7131627" y="2227118"/>
                  <a:ext cx="533401" cy="533401"/>
                </a:xfrm>
                <a:prstGeom prst="rect">
                  <a:avLst/>
                </a:prstGeom>
              </p:spPr>
            </p:pic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819287-9595-46FF-02F5-5FEA12DA7C3A}"/>
                  </a:ext>
                </a:extLst>
              </p:cNvPr>
              <p:cNvSpPr txBox="1"/>
              <p:nvPr/>
            </p:nvSpPr>
            <p:spPr>
              <a:xfrm>
                <a:off x="827567" y="2569033"/>
                <a:ext cx="191817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>
                    <a:latin typeface="Ubuntu" panose="020B0504030602030204" pitchFamily="34" charset="0"/>
                  </a:rPr>
                  <a:t>Debugger </a:t>
                </a:r>
              </a:p>
              <a:p>
                <a:pPr algn="ctr"/>
                <a:r>
                  <a:rPr lang="en-US" sz="2000" b="1">
                    <a:latin typeface="Ubuntu" panose="020B0504030602030204" pitchFamily="34" charset="0"/>
                  </a:rPr>
                  <a:t>+ Call Tree</a:t>
                </a:r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8587AC9-EC9E-1017-C6F9-C97662C47F08}"/>
                </a:ext>
              </a:extLst>
            </p:cNvPr>
            <p:cNvSpPr/>
            <p:nvPr/>
          </p:nvSpPr>
          <p:spPr>
            <a:xfrm>
              <a:off x="1409699" y="2074942"/>
              <a:ext cx="154782" cy="143842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4" name="Graphic 43" descr="Bug with solid fill">
              <a:extLst>
                <a:ext uri="{FF2B5EF4-FFF2-40B4-BE49-F238E27FC236}">
                  <a16:creationId xmlns:a16="http://schemas.microsoft.com/office/drawing/2014/main" id="{C8CE1B1E-AF85-4AE5-E653-7C06201B2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413730" y="2069540"/>
              <a:ext cx="154647" cy="154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766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 animBg="1"/>
      <p:bldP spid="29" grpId="0" animBg="1"/>
      <p:bldP spid="33" grpId="0"/>
      <p:bldP spid="34" grpId="0"/>
      <p:bldP spid="35" grpId="0"/>
      <p:bldP spid="36" grpId="0" animBg="1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5E3287-991E-05E2-831A-FFF03BB46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a-DK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AB9150-9C54-92A0-FA1D-1617D6DCD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Tabular Editor and Power BI Desktop better together</a:t>
            </a:r>
          </a:p>
          <a:p>
            <a:pPr lvl="1"/>
            <a:r>
              <a:rPr lang="en-US"/>
              <a:t>Improve your DAX</a:t>
            </a:r>
          </a:p>
          <a:p>
            <a:pPr lvl="1"/>
            <a:r>
              <a:rPr lang="en-US"/>
              <a:t>Making better data models, faster</a:t>
            </a:r>
          </a:p>
          <a:p>
            <a:pPr lvl="1"/>
            <a:r>
              <a:rPr lang="en-US"/>
              <a:t>TE as a Power BI External Tool</a:t>
            </a:r>
          </a:p>
          <a:p>
            <a:r>
              <a:rPr lang="en-US"/>
              <a:t>Advanced features</a:t>
            </a:r>
          </a:p>
          <a:p>
            <a:pPr lvl="1"/>
            <a:r>
              <a:rPr lang="en-US"/>
              <a:t>Debugging DAX</a:t>
            </a:r>
          </a:p>
          <a:p>
            <a:pPr lvl="1"/>
            <a:r>
              <a:rPr lang="en-US"/>
              <a:t>C# Scripting</a:t>
            </a:r>
          </a:p>
          <a:p>
            <a:r>
              <a:rPr lang="en-US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8096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FCEB2DF-D7C2-4B39-3D50-3DF704CD8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230" y="346397"/>
            <a:ext cx="4998551" cy="5329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4B7625-3CD9-1E54-C11C-A304E1A5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Debugger</a:t>
            </a:r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4E76A0-2AAD-F151-2342-DFE7118E7D8C}"/>
              </a:ext>
            </a:extLst>
          </p:cNvPr>
          <p:cNvSpPr txBox="1">
            <a:spLocks/>
          </p:cNvSpPr>
          <p:nvPr/>
        </p:nvSpPr>
        <p:spPr>
          <a:xfrm>
            <a:off x="290943" y="1263394"/>
            <a:ext cx="11396231" cy="491833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800" kern="1200">
                <a:solidFill>
                  <a:srgbClr val="3B4244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8032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Open Sans" panose="020B0606030504020204" pitchFamily="34" charset="0"/>
              <a:buChar char="»"/>
              <a:defRPr sz="24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604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20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176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748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Shows a Script of your DAX</a:t>
            </a:r>
          </a:p>
          <a:p>
            <a:r>
              <a:rPr lang="en-US" sz="2400"/>
              <a:t>View DAX expressions in the Query</a:t>
            </a:r>
          </a:p>
          <a:p>
            <a:r>
              <a:rPr lang="en-US" sz="2400"/>
              <a:t>Includes their dependencies</a:t>
            </a:r>
          </a:p>
          <a:p>
            <a:r>
              <a:rPr lang="en-US" sz="2400"/>
              <a:t>Highlights current evaluation</a:t>
            </a:r>
          </a:p>
          <a:p>
            <a:r>
              <a:rPr lang="en-US" sz="2400"/>
              <a:t>Steps through to evaluate part-by-part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782CBB-CD4B-52D8-D9AF-667D92732A28}"/>
              </a:ext>
            </a:extLst>
          </p:cNvPr>
          <p:cNvSpPr/>
          <p:nvPr/>
        </p:nvSpPr>
        <p:spPr>
          <a:xfrm>
            <a:off x="6897022" y="385309"/>
            <a:ext cx="5013764" cy="2523261"/>
          </a:xfrm>
          <a:prstGeom prst="rect">
            <a:avLst/>
          </a:prstGeom>
          <a:solidFill>
            <a:srgbClr val="00A99D">
              <a:alpha val="20000"/>
            </a:srgbClr>
          </a:solidFill>
          <a:ln w="38100">
            <a:solidFill>
              <a:srgbClr val="00A9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C875B-82A5-98E2-25DA-DEACD7D24278}"/>
              </a:ext>
            </a:extLst>
          </p:cNvPr>
          <p:cNvSpPr/>
          <p:nvPr/>
        </p:nvSpPr>
        <p:spPr>
          <a:xfrm>
            <a:off x="6912235" y="1302306"/>
            <a:ext cx="4998551" cy="1606264"/>
          </a:xfrm>
          <a:prstGeom prst="rect">
            <a:avLst/>
          </a:prstGeom>
          <a:solidFill>
            <a:srgbClr val="00A99D">
              <a:alpha val="20000"/>
            </a:srgbClr>
          </a:solidFill>
          <a:ln w="38100">
            <a:solidFill>
              <a:srgbClr val="00A9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3693B7-F440-2070-05AB-8F50BCBAE514}"/>
              </a:ext>
            </a:extLst>
          </p:cNvPr>
          <p:cNvSpPr/>
          <p:nvPr/>
        </p:nvSpPr>
        <p:spPr>
          <a:xfrm>
            <a:off x="6900225" y="747502"/>
            <a:ext cx="5013764" cy="506176"/>
          </a:xfrm>
          <a:prstGeom prst="rect">
            <a:avLst/>
          </a:prstGeom>
          <a:solidFill>
            <a:srgbClr val="00A99D">
              <a:alpha val="20000"/>
            </a:srgbClr>
          </a:solidFill>
          <a:ln w="38100">
            <a:solidFill>
              <a:srgbClr val="00A9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C91466-82AC-E3BF-479B-47C63C264E43}"/>
              </a:ext>
            </a:extLst>
          </p:cNvPr>
          <p:cNvSpPr/>
          <p:nvPr/>
        </p:nvSpPr>
        <p:spPr>
          <a:xfrm>
            <a:off x="7159965" y="1579617"/>
            <a:ext cx="4550796" cy="1107246"/>
          </a:xfrm>
          <a:prstGeom prst="rect">
            <a:avLst/>
          </a:prstGeom>
          <a:solidFill>
            <a:srgbClr val="00A99D">
              <a:alpha val="20000"/>
            </a:srgbClr>
          </a:solidFill>
          <a:ln w="38100">
            <a:solidFill>
              <a:srgbClr val="00A9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7854824-F58D-725F-210F-5EDA61D9D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46304" y="5661711"/>
            <a:ext cx="1059459" cy="105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28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224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B5C13C-8151-A656-8D9B-382E9E4BC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4361316"/>
            <a:ext cx="9180000" cy="1655762"/>
          </a:xfrm>
        </p:spPr>
        <p:txBody>
          <a:bodyPr>
            <a:normAutofit fontScale="92500"/>
          </a:bodyPr>
          <a:lstStyle/>
          <a:p>
            <a:r>
              <a:rPr lang="en-US" sz="5400">
                <a:solidFill>
                  <a:srgbClr val="00A99D"/>
                </a:solidFill>
              </a:rPr>
              <a:t>TE as a Power BI External Tool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0263-2921-5AFF-FEA6-FC7D09909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1881641"/>
            <a:ext cx="91800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>
                <a:solidFill>
                  <a:srgbClr val="00A99D"/>
                </a:solidFill>
              </a:rPr>
              <a:t>Tabular Editor and Power BI Desktop better together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741E7B8-DA10-F966-56BE-0E9E9F3B5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176" y="5599772"/>
            <a:ext cx="2114576" cy="251645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9B8A92A-D685-9D50-EA07-E2C4AB710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9239"/>
            <a:ext cx="1426315" cy="23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21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8EA9-2B7B-C3A5-6887-B7875BFF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 as a Power BI External Tool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5D2A757-BF10-EF1D-EC80-46BED5B22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52" y="2589535"/>
            <a:ext cx="1593197" cy="167893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26D745-A08A-CE73-E6B5-2A862A6B66D6}"/>
              </a:ext>
            </a:extLst>
          </p:cNvPr>
          <p:cNvGrpSpPr/>
          <p:nvPr/>
        </p:nvGrpSpPr>
        <p:grpSpPr>
          <a:xfrm>
            <a:off x="4471182" y="2632401"/>
            <a:ext cx="1593197" cy="1593197"/>
            <a:chOff x="820852" y="2632401"/>
            <a:chExt cx="1593197" cy="15931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8E4120-20D3-8A81-2988-226DE124D549}"/>
                </a:ext>
              </a:extLst>
            </p:cNvPr>
            <p:cNvSpPr/>
            <p:nvPr/>
          </p:nvSpPr>
          <p:spPr>
            <a:xfrm>
              <a:off x="1045029" y="2859314"/>
              <a:ext cx="1153885" cy="1132115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FC0E8F79-4823-34E3-5DD5-13ABB8CD1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20852" y="2632401"/>
              <a:ext cx="1593197" cy="1593197"/>
            </a:xfrm>
            <a:prstGeom prst="rect">
              <a:avLst/>
            </a:prstGeom>
          </p:spPr>
        </p:pic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C46717-5FF1-0C22-4B58-038EDA4B3391}"/>
              </a:ext>
            </a:extLst>
          </p:cNvPr>
          <p:cNvCxnSpPr>
            <a:cxnSpLocks/>
          </p:cNvCxnSpPr>
          <p:nvPr/>
        </p:nvCxnSpPr>
        <p:spPr>
          <a:xfrm>
            <a:off x="2910114" y="3004455"/>
            <a:ext cx="1168400" cy="0"/>
          </a:xfrm>
          <a:prstGeom prst="straightConnector1">
            <a:avLst/>
          </a:prstGeom>
          <a:ln w="57150">
            <a:solidFill>
              <a:srgbClr val="9795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0EBEBE-4F0B-5C2A-8B3D-62821F80CAD2}"/>
              </a:ext>
            </a:extLst>
          </p:cNvPr>
          <p:cNvCxnSpPr>
            <a:cxnSpLocks/>
          </p:cNvCxnSpPr>
          <p:nvPr/>
        </p:nvCxnSpPr>
        <p:spPr>
          <a:xfrm flipH="1">
            <a:off x="2735943" y="3708395"/>
            <a:ext cx="1175657" cy="0"/>
          </a:xfrm>
          <a:prstGeom prst="straightConnector1">
            <a:avLst/>
          </a:prstGeom>
          <a:ln w="57150">
            <a:solidFill>
              <a:srgbClr val="9795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209293-61B9-AAD4-FF93-0FFD5BABF249}"/>
              </a:ext>
            </a:extLst>
          </p:cNvPr>
          <p:cNvGrpSpPr/>
          <p:nvPr/>
        </p:nvGrpSpPr>
        <p:grpSpPr>
          <a:xfrm>
            <a:off x="1266382" y="4389674"/>
            <a:ext cx="907128" cy="614131"/>
            <a:chOff x="3102438" y="1842417"/>
            <a:chExt cx="907128" cy="614131"/>
          </a:xfrm>
        </p:grpSpPr>
        <p:sp>
          <p:nvSpPr>
            <p:cNvPr id="22" name="Arrow: U-Turn 21">
              <a:extLst>
                <a:ext uri="{FF2B5EF4-FFF2-40B4-BE49-F238E27FC236}">
                  <a16:creationId xmlns:a16="http://schemas.microsoft.com/office/drawing/2014/main" id="{1CFA6525-2CE6-6192-4515-F55AAA6D3A8A}"/>
                </a:ext>
              </a:extLst>
            </p:cNvPr>
            <p:cNvSpPr/>
            <p:nvPr/>
          </p:nvSpPr>
          <p:spPr>
            <a:xfrm rot="5400000">
              <a:off x="3526971" y="1973954"/>
              <a:ext cx="551543" cy="413646"/>
            </a:xfrm>
            <a:prstGeom prst="uturnArrow">
              <a:avLst>
                <a:gd name="adj1" fmla="val 12878"/>
                <a:gd name="adj2" fmla="val 22727"/>
                <a:gd name="adj3" fmla="val 32576"/>
                <a:gd name="adj4" fmla="val 60947"/>
                <a:gd name="adj5" fmla="val 100000"/>
              </a:avLst>
            </a:prstGeom>
            <a:solidFill>
              <a:srgbClr val="9795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5" name="Arrow: U-Turn 24">
              <a:extLst>
                <a:ext uri="{FF2B5EF4-FFF2-40B4-BE49-F238E27FC236}">
                  <a16:creationId xmlns:a16="http://schemas.microsoft.com/office/drawing/2014/main" id="{7B50A19C-C687-09E8-9C5E-F7D6D0692DA1}"/>
                </a:ext>
              </a:extLst>
            </p:cNvPr>
            <p:cNvSpPr/>
            <p:nvPr/>
          </p:nvSpPr>
          <p:spPr>
            <a:xfrm rot="5400000" flipH="1" flipV="1">
              <a:off x="3034401" y="1910454"/>
              <a:ext cx="549722" cy="413647"/>
            </a:xfrm>
            <a:prstGeom prst="uturnArrow">
              <a:avLst>
                <a:gd name="adj1" fmla="val 12878"/>
                <a:gd name="adj2" fmla="val 22727"/>
                <a:gd name="adj3" fmla="val 32576"/>
                <a:gd name="adj4" fmla="val 60947"/>
                <a:gd name="adj5" fmla="val 100000"/>
              </a:avLst>
            </a:prstGeom>
            <a:solidFill>
              <a:srgbClr val="9795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CA9048A2-D547-CF9D-40B4-C8FB20035029}"/>
              </a:ext>
            </a:extLst>
          </p:cNvPr>
          <p:cNvSpPr/>
          <p:nvPr/>
        </p:nvSpPr>
        <p:spPr>
          <a:xfrm>
            <a:off x="3239415" y="2452914"/>
            <a:ext cx="406400" cy="40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3F2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GB" b="1">
              <a:solidFill>
                <a:srgbClr val="F3F2F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E4F1B-752A-455F-73BA-0A0C0EE0CBFC}"/>
              </a:ext>
            </a:extLst>
          </p:cNvPr>
          <p:cNvSpPr/>
          <p:nvPr/>
        </p:nvSpPr>
        <p:spPr>
          <a:xfrm>
            <a:off x="3239415" y="3862065"/>
            <a:ext cx="406400" cy="40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3F2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GB" b="1">
              <a:solidFill>
                <a:srgbClr val="F3F2F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4B40888-9BBB-4F71-50B1-CE6A33C92C38}"/>
              </a:ext>
            </a:extLst>
          </p:cNvPr>
          <p:cNvSpPr/>
          <p:nvPr/>
        </p:nvSpPr>
        <p:spPr>
          <a:xfrm>
            <a:off x="1533987" y="5123193"/>
            <a:ext cx="406400" cy="40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3F2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en-GB" b="1">
              <a:solidFill>
                <a:srgbClr val="F3F2F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FD335EA-943B-2928-2B87-F3FFDE6DD891}"/>
              </a:ext>
            </a:extLst>
          </p:cNvPr>
          <p:cNvGrpSpPr/>
          <p:nvPr/>
        </p:nvGrpSpPr>
        <p:grpSpPr>
          <a:xfrm>
            <a:off x="7759172" y="1589634"/>
            <a:ext cx="3678730" cy="3678730"/>
            <a:chOff x="7759172" y="1589634"/>
            <a:chExt cx="3678730" cy="367873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0265E25-7954-5376-8263-D715F18F6BB1}"/>
                </a:ext>
              </a:extLst>
            </p:cNvPr>
            <p:cNvGrpSpPr/>
            <p:nvPr/>
          </p:nvGrpSpPr>
          <p:grpSpPr>
            <a:xfrm>
              <a:off x="7759172" y="1589634"/>
              <a:ext cx="3678730" cy="3678730"/>
              <a:chOff x="7759172" y="1589634"/>
              <a:chExt cx="3678730" cy="3678730"/>
            </a:xfrm>
          </p:grpSpPr>
          <p:pic>
            <p:nvPicPr>
              <p:cNvPr id="38" name="Graphic 37" descr="Laptop with solid fill">
                <a:extLst>
                  <a:ext uri="{FF2B5EF4-FFF2-40B4-BE49-F238E27FC236}">
                    <a16:creationId xmlns:a16="http://schemas.microsoft.com/office/drawing/2014/main" id="{CCBE681E-9925-FD9B-C52A-8FB589B392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759172" y="1589634"/>
                <a:ext cx="3678730" cy="3678730"/>
              </a:xfrm>
              <a:prstGeom prst="rect">
                <a:avLst/>
              </a:prstGeom>
            </p:spPr>
          </p:pic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AECC198D-377C-54A1-B80D-8525FA9BF4BE}"/>
                  </a:ext>
                </a:extLst>
              </p:cNvPr>
              <p:cNvGrpSpPr/>
              <p:nvPr/>
            </p:nvGrpSpPr>
            <p:grpSpPr>
              <a:xfrm>
                <a:off x="8590816" y="2717515"/>
                <a:ext cx="936574" cy="1133932"/>
                <a:chOff x="8590816" y="2717515"/>
                <a:chExt cx="936574" cy="1133932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EC2F47EE-DE37-9467-1D91-2F06A5605804}"/>
                    </a:ext>
                  </a:extLst>
                </p:cNvPr>
                <p:cNvGrpSpPr/>
                <p:nvPr/>
              </p:nvGrpSpPr>
              <p:grpSpPr>
                <a:xfrm>
                  <a:off x="8730991" y="2717515"/>
                  <a:ext cx="656225" cy="656226"/>
                  <a:chOff x="8122234" y="2717515"/>
                  <a:chExt cx="656225" cy="656226"/>
                </a:xfrm>
              </p:grpSpPr>
              <p:sp>
                <p:nvSpPr>
                  <p:cNvPr id="42" name="Rectangle: Rounded Corners 41">
                    <a:extLst>
                      <a:ext uri="{FF2B5EF4-FFF2-40B4-BE49-F238E27FC236}">
                        <a16:creationId xmlns:a16="http://schemas.microsoft.com/office/drawing/2014/main" id="{2200D0CE-7DE5-E623-A1B4-9CFDE96CA09C}"/>
                      </a:ext>
                    </a:extLst>
                  </p:cNvPr>
                  <p:cNvSpPr/>
                  <p:nvPr/>
                </p:nvSpPr>
                <p:spPr>
                  <a:xfrm>
                    <a:off x="8122234" y="2717515"/>
                    <a:ext cx="656225" cy="656226"/>
                  </a:xfrm>
                  <a:prstGeom prst="roundRect">
                    <a:avLst>
                      <a:gd name="adj" fmla="val 13356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DCDCD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pic>
                <p:nvPicPr>
                  <p:cNvPr id="43" name="Picture 4">
                    <a:extLst>
                      <a:ext uri="{FF2B5EF4-FFF2-40B4-BE49-F238E27FC236}">
                        <a16:creationId xmlns:a16="http://schemas.microsoft.com/office/drawing/2014/main" id="{38EE1A7E-6467-2CE9-673A-CE3EC5F1366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-6498" b="-3800"/>
                  <a:stretch/>
                </p:blipFill>
                <p:spPr bwMode="auto">
                  <a:xfrm>
                    <a:off x="8296646" y="2814266"/>
                    <a:ext cx="307955" cy="44821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4DC5659-C3C6-D117-67F4-D31366F4C21D}"/>
                    </a:ext>
                  </a:extLst>
                </p:cNvPr>
                <p:cNvSpPr txBox="1"/>
                <p:nvPr/>
              </p:nvSpPr>
              <p:spPr>
                <a:xfrm>
                  <a:off x="8590816" y="3389782"/>
                  <a:ext cx="93657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3B4244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Power BI Desktop</a:t>
                  </a:r>
                  <a:endParaRPr lang="en-GB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A124C9A-463F-A522-FF63-C3FA984CB2D9}"/>
                </a:ext>
              </a:extLst>
            </p:cNvPr>
            <p:cNvSpPr/>
            <p:nvPr/>
          </p:nvSpPr>
          <p:spPr>
            <a:xfrm>
              <a:off x="9818865" y="2717515"/>
              <a:ext cx="656225" cy="656226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9E9B0426-3045-740E-C24D-18E10C4123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5768" r="2749"/>
            <a:stretch/>
          </p:blipFill>
          <p:spPr bwMode="auto">
            <a:xfrm>
              <a:off x="9911813" y="2814266"/>
              <a:ext cx="461736" cy="448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3BAB838-6C72-DCB3-FD01-D914CEF6D329}"/>
                </a:ext>
              </a:extLst>
            </p:cNvPr>
            <p:cNvSpPr txBox="1"/>
            <p:nvPr/>
          </p:nvSpPr>
          <p:spPr>
            <a:xfrm>
              <a:off x="9759963" y="3389782"/>
              <a:ext cx="7740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B4244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Tabular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B4244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B4244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Editor</a:t>
              </a:r>
              <a:endParaRPr lang="en-GB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799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8EA9-2B7B-C3A5-6887-B7875BFF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Considerations</a:t>
            </a:r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DD92B6-27D9-8D32-BD87-B22DC8D37083}"/>
              </a:ext>
            </a:extLst>
          </p:cNvPr>
          <p:cNvSpPr txBox="1">
            <a:spLocks/>
          </p:cNvSpPr>
          <p:nvPr/>
        </p:nvSpPr>
        <p:spPr>
          <a:xfrm>
            <a:off x="290944" y="1263394"/>
            <a:ext cx="10882746" cy="474947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800" kern="1200">
                <a:solidFill>
                  <a:srgbClr val="3B4244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8032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Open Sans" panose="020B0606030504020204" pitchFamily="34" charset="0"/>
              <a:buChar char="»"/>
              <a:defRPr sz="24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604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176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748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Must be a data model, not a report</a:t>
            </a:r>
          </a:p>
          <a:p>
            <a:pPr lvl="1"/>
            <a:r>
              <a:rPr lang="en-US"/>
              <a:t>No live connection (“thin” reports or Analysis Services live </a:t>
            </a:r>
            <a:r>
              <a:rPr lang="en-US" err="1"/>
              <a:t>cnxn</a:t>
            </a:r>
            <a:r>
              <a:rPr lang="en-US"/>
              <a:t>)</a:t>
            </a:r>
          </a:p>
        </p:txBody>
      </p:sp>
      <p:pic>
        <p:nvPicPr>
          <p:cNvPr id="27" name="Graphic 26" descr="Badge Cross with solid fill">
            <a:extLst>
              <a:ext uri="{FF2B5EF4-FFF2-40B4-BE49-F238E27FC236}">
                <a16:creationId xmlns:a16="http://schemas.microsoft.com/office/drawing/2014/main" id="{9B65A231-4B10-82C4-11EC-182523C72A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063" y="2676343"/>
            <a:ext cx="453958" cy="453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4E9BE6-E457-C333-24C5-D295195601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81" y="2656271"/>
            <a:ext cx="6100504" cy="321680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0194A8A-B2F2-7A92-E0FE-28F827C951F3}"/>
              </a:ext>
            </a:extLst>
          </p:cNvPr>
          <p:cNvGrpSpPr/>
          <p:nvPr/>
        </p:nvGrpSpPr>
        <p:grpSpPr>
          <a:xfrm>
            <a:off x="4569547" y="2928547"/>
            <a:ext cx="5574378" cy="2977979"/>
            <a:chOff x="4569547" y="2765267"/>
            <a:chExt cx="5574378" cy="2977979"/>
          </a:xfrm>
        </p:grpSpPr>
        <p:pic>
          <p:nvPicPr>
            <p:cNvPr id="23" name="Picture 22" descr="Graphical user interface, application, table&#10;&#10;Description automatically generated">
              <a:extLst>
                <a:ext uri="{FF2B5EF4-FFF2-40B4-BE49-F238E27FC236}">
                  <a16:creationId xmlns:a16="http://schemas.microsoft.com/office/drawing/2014/main" id="{CBC3F447-9210-EA19-9817-BFB4946D8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33937" y="2784517"/>
              <a:ext cx="2847976" cy="257066"/>
            </a:xfrm>
            <a:prstGeom prst="rect">
              <a:avLst/>
            </a:prstGeom>
            <a:ln w="38100">
              <a:solidFill>
                <a:schemeClr val="accent6"/>
              </a:solidFill>
            </a:ln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844904A-7578-8B3D-674D-CA82BCB4EE87}"/>
                </a:ext>
              </a:extLst>
            </p:cNvPr>
            <p:cNvGrpSpPr/>
            <p:nvPr/>
          </p:nvGrpSpPr>
          <p:grpSpPr>
            <a:xfrm>
              <a:off x="4569547" y="2765267"/>
              <a:ext cx="5574378" cy="2977979"/>
              <a:chOff x="1617450" y="-648436"/>
              <a:chExt cx="5574378" cy="297797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036470B-3272-0018-3CA1-116E361C1D09}"/>
                  </a:ext>
                </a:extLst>
              </p:cNvPr>
              <p:cNvSpPr/>
              <p:nvPr/>
            </p:nvSpPr>
            <p:spPr>
              <a:xfrm>
                <a:off x="1617450" y="2221411"/>
                <a:ext cx="551093" cy="91610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63875C6-9662-BD9E-9DE2-58728B5BF1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68543" y="-648436"/>
                <a:ext cx="1703672" cy="2860042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0F7CD00-8BF3-6E69-575D-A66DE8020C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68543" y="-353909"/>
                <a:ext cx="1703672" cy="265000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C121B1-0DC2-645E-434B-6C1F74220C67}"/>
                  </a:ext>
                </a:extLst>
              </p:cNvPr>
              <p:cNvSpPr/>
              <p:nvPr/>
            </p:nvSpPr>
            <p:spPr>
              <a:xfrm>
                <a:off x="4791642" y="1676400"/>
                <a:ext cx="2400186" cy="653143"/>
              </a:xfrm>
              <a:prstGeom prst="rect">
                <a:avLst/>
              </a:prstGeom>
              <a:solidFill>
                <a:srgbClr val="F3F2F1">
                  <a:alpha val="658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9012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8EA9-2B7B-C3A5-6887-B7875BFF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with Power BI Desktop</a:t>
            </a:r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DD92B6-27D9-8D32-BD87-B22DC8D37083}"/>
              </a:ext>
            </a:extLst>
          </p:cNvPr>
          <p:cNvSpPr txBox="1">
            <a:spLocks/>
          </p:cNvSpPr>
          <p:nvPr/>
        </p:nvSpPr>
        <p:spPr>
          <a:xfrm>
            <a:off x="290944" y="1263394"/>
            <a:ext cx="10882746" cy="4936238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800" kern="1200">
                <a:solidFill>
                  <a:srgbClr val="3B4244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8032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Open Sans" panose="020B0606030504020204" pitchFamily="34" charset="0"/>
              <a:buChar char="»"/>
              <a:defRPr sz="24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604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176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748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Not all write operations supported</a:t>
            </a:r>
          </a:p>
          <a:p>
            <a:r>
              <a:rPr lang="en-US"/>
              <a:t>Modifying in-memory objects</a:t>
            </a:r>
          </a:p>
          <a:p>
            <a:pPr lvl="1"/>
            <a:r>
              <a:rPr lang="en-US"/>
              <a:t>Tables</a:t>
            </a:r>
          </a:p>
          <a:p>
            <a:pPr lvl="1"/>
            <a:r>
              <a:rPr lang="en-US"/>
              <a:t>Columns</a:t>
            </a:r>
          </a:p>
          <a:p>
            <a:pPr lvl="1"/>
            <a:r>
              <a:rPr lang="en-US"/>
              <a:t>Relationships</a:t>
            </a:r>
          </a:p>
          <a:p>
            <a:r>
              <a:rPr lang="en-US"/>
              <a:t>Refreshes, processing operations</a:t>
            </a:r>
          </a:p>
          <a:p>
            <a:r>
              <a:rPr lang="en-US"/>
              <a:t>Report- or Data-level translations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39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8EA9-2B7B-C3A5-6887-B7875BFF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limitations with Power BI Desktop</a:t>
            </a:r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DD92B6-27D9-8D32-BD87-B22DC8D37083}"/>
              </a:ext>
            </a:extLst>
          </p:cNvPr>
          <p:cNvSpPr txBox="1">
            <a:spLocks/>
          </p:cNvSpPr>
          <p:nvPr/>
        </p:nvSpPr>
        <p:spPr>
          <a:xfrm>
            <a:off x="290944" y="1263394"/>
            <a:ext cx="10882746" cy="474947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800" kern="1200">
                <a:solidFill>
                  <a:srgbClr val="3B4244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8032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Open Sans" panose="020B0606030504020204" pitchFamily="34" charset="0"/>
              <a:buChar char="»"/>
              <a:defRPr sz="24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604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176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748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Structure of .</a:t>
            </a:r>
            <a:r>
              <a:rPr lang="en-US" err="1"/>
              <a:t>pbix</a:t>
            </a:r>
            <a:r>
              <a:rPr lang="en-US"/>
              <a:t> file</a:t>
            </a:r>
          </a:p>
          <a:p>
            <a:r>
              <a:rPr lang="en-US"/>
              <a:t>Can enable, but </a:t>
            </a:r>
            <a:br>
              <a:rPr lang="en-US"/>
            </a:br>
            <a:r>
              <a:rPr lang="en-US" u="sng"/>
              <a:t>do not recommend</a:t>
            </a:r>
          </a:p>
          <a:p>
            <a:pPr lvl="1"/>
            <a:r>
              <a:rPr lang="en-US"/>
              <a:t>If you do, always keep a backup of your .</a:t>
            </a:r>
            <a:r>
              <a:rPr lang="en-US" err="1"/>
              <a:t>pbix</a:t>
            </a:r>
            <a:r>
              <a:rPr lang="en-US"/>
              <a:t> file</a:t>
            </a:r>
          </a:p>
          <a:p>
            <a:r>
              <a:rPr lang="en-US"/>
              <a:t>Microsoft working on Desktop Hardening</a:t>
            </a:r>
          </a:p>
          <a:p>
            <a:pPr lvl="1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AA363F-ABA6-18FF-937C-65E675E29313}"/>
              </a:ext>
            </a:extLst>
          </p:cNvPr>
          <p:cNvGrpSpPr/>
          <p:nvPr/>
        </p:nvGrpSpPr>
        <p:grpSpPr>
          <a:xfrm>
            <a:off x="5049648" y="1458746"/>
            <a:ext cx="4955231" cy="1970254"/>
            <a:chOff x="5049648" y="1458746"/>
            <a:chExt cx="4955231" cy="1970254"/>
          </a:xfrm>
        </p:grpSpPr>
        <p:pic>
          <p:nvPicPr>
            <p:cNvPr id="4" name="Picture 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D9D2A588-E594-A0AD-BAA9-D7EC5D298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648" y="1458746"/>
              <a:ext cx="4955231" cy="197025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452DE94-A0E7-AAD9-3E57-BB7FA9C46370}"/>
                </a:ext>
              </a:extLst>
            </p:cNvPr>
            <p:cNvSpPr/>
            <p:nvPr/>
          </p:nvSpPr>
          <p:spPr>
            <a:xfrm>
              <a:off x="5121090" y="1731502"/>
              <a:ext cx="2999653" cy="21707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1452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975D-A064-1064-CBCF-7D96CDCB69F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Unlock advanced modeling features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EB5E5-0BD7-411A-0606-98A4CB362715}"/>
              </a:ext>
            </a:extLst>
          </p:cNvPr>
          <p:cNvSpPr txBox="1">
            <a:spLocks/>
          </p:cNvSpPr>
          <p:nvPr/>
        </p:nvSpPr>
        <p:spPr>
          <a:xfrm>
            <a:off x="290944" y="1263394"/>
            <a:ext cx="10882746" cy="474947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800" kern="1200">
                <a:solidFill>
                  <a:srgbClr val="3B4244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8032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Open Sans" panose="020B0606030504020204" pitchFamily="34" charset="0"/>
              <a:buChar char="»"/>
              <a:defRPr sz="24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604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20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176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748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Improve reporting features &amp; flexibility</a:t>
            </a:r>
          </a:p>
          <a:p>
            <a:pPr lvl="1"/>
            <a:r>
              <a:rPr lang="en-US"/>
              <a:t>Calculation Groups</a:t>
            </a:r>
          </a:p>
        </p:txBody>
      </p:sp>
      <p:pic>
        <p:nvPicPr>
          <p:cNvPr id="9" name="Calculation Groups - Dynamic Format Strings">
            <a:hlinkClick r:id="" action="ppaction://media"/>
            <a:extLst>
              <a:ext uri="{FF2B5EF4-FFF2-40B4-BE49-F238E27FC236}">
                <a16:creationId xmlns:a16="http://schemas.microsoft.com/office/drawing/2014/main" id="{F1CD5A8B-5617-5B64-3152-C60C54B2FB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92222" y="2325599"/>
            <a:ext cx="4881468" cy="262506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ED06DA3-35D8-D755-4970-F58C46A53DBB}"/>
              </a:ext>
            </a:extLst>
          </p:cNvPr>
          <p:cNvGrpSpPr/>
          <p:nvPr/>
        </p:nvGrpSpPr>
        <p:grpSpPr>
          <a:xfrm>
            <a:off x="942110" y="3070098"/>
            <a:ext cx="1136068" cy="1136068"/>
            <a:chOff x="7003473" y="2098964"/>
            <a:chExt cx="789709" cy="78970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CBFC711-98F5-7BB7-40D1-C5E0E5B7EC9C}"/>
                </a:ext>
              </a:extLst>
            </p:cNvPr>
            <p:cNvSpPr/>
            <p:nvPr/>
          </p:nvSpPr>
          <p:spPr>
            <a:xfrm>
              <a:off x="7003473" y="2098964"/>
              <a:ext cx="789709" cy="789709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E86080B-FF01-595A-E712-5CD564EB7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31627" y="2227118"/>
              <a:ext cx="533400" cy="5334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090994-4149-D3F5-B1E1-5C6FFDAE566E}"/>
              </a:ext>
            </a:extLst>
          </p:cNvPr>
          <p:cNvGrpSpPr/>
          <p:nvPr/>
        </p:nvGrpSpPr>
        <p:grpSpPr>
          <a:xfrm>
            <a:off x="2731079" y="3070097"/>
            <a:ext cx="1136068" cy="1136068"/>
            <a:chOff x="7003473" y="2098964"/>
            <a:chExt cx="789709" cy="78970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538EB27-7211-8306-7C22-CD47BE8E782D}"/>
                </a:ext>
              </a:extLst>
            </p:cNvPr>
            <p:cNvSpPr/>
            <p:nvPr/>
          </p:nvSpPr>
          <p:spPr>
            <a:xfrm>
              <a:off x="7003473" y="2098964"/>
              <a:ext cx="789709" cy="789709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phic 17" descr="Settings with solid fill">
              <a:extLst>
                <a:ext uri="{FF2B5EF4-FFF2-40B4-BE49-F238E27FC236}">
                  <a16:creationId xmlns:a16="http://schemas.microsoft.com/office/drawing/2014/main" id="{6DFE4BD5-495F-D83E-2825-196F87609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7131627" y="2227118"/>
              <a:ext cx="533400" cy="533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2630F4-42F7-0822-7989-0E799F87ACD8}"/>
              </a:ext>
            </a:extLst>
          </p:cNvPr>
          <p:cNvGrpSpPr/>
          <p:nvPr/>
        </p:nvGrpSpPr>
        <p:grpSpPr>
          <a:xfrm>
            <a:off x="4520049" y="3070097"/>
            <a:ext cx="1136068" cy="1136068"/>
            <a:chOff x="7003473" y="2098964"/>
            <a:chExt cx="789709" cy="78970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D11E528-98F3-9102-BFA2-102C91FA9313}"/>
                </a:ext>
              </a:extLst>
            </p:cNvPr>
            <p:cNvSpPr/>
            <p:nvPr/>
          </p:nvSpPr>
          <p:spPr>
            <a:xfrm>
              <a:off x="7003473" y="2098964"/>
              <a:ext cx="789709" cy="789709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phic 20" descr="Layers Design with solid fill">
              <a:extLst>
                <a:ext uri="{FF2B5EF4-FFF2-40B4-BE49-F238E27FC236}">
                  <a16:creationId xmlns:a16="http://schemas.microsoft.com/office/drawing/2014/main" id="{F88A4E96-CE18-B918-45D5-ECE48700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7131627" y="2227118"/>
              <a:ext cx="5334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954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5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975D-A064-1064-CBCF-7D96CDCB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Unlock advanced modeling features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EB5E5-0BD7-411A-0606-98A4CB362715}"/>
              </a:ext>
            </a:extLst>
          </p:cNvPr>
          <p:cNvSpPr txBox="1">
            <a:spLocks/>
          </p:cNvSpPr>
          <p:nvPr/>
        </p:nvSpPr>
        <p:spPr>
          <a:xfrm>
            <a:off x="290944" y="1263394"/>
            <a:ext cx="10882746" cy="474947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800" kern="1200">
                <a:solidFill>
                  <a:srgbClr val="3B4244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8032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Open Sans" panose="020B0606030504020204" pitchFamily="34" charset="0"/>
              <a:buChar char="»"/>
              <a:defRPr sz="24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604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176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748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Improve model accessibility</a:t>
            </a:r>
          </a:p>
          <a:p>
            <a:pPr lvl="1"/>
            <a:r>
              <a:rPr lang="en-US"/>
              <a:t>Translations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76E816-CC90-7BD0-A8DC-F4DC3C392DA2}"/>
              </a:ext>
            </a:extLst>
          </p:cNvPr>
          <p:cNvGrpSpPr/>
          <p:nvPr/>
        </p:nvGrpSpPr>
        <p:grpSpPr>
          <a:xfrm>
            <a:off x="942110" y="3115818"/>
            <a:ext cx="1136068" cy="1136068"/>
            <a:chOff x="7003473" y="2098964"/>
            <a:chExt cx="789709" cy="78970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B5A5FA-348B-9C1B-F853-3DE9FC416EB1}"/>
                </a:ext>
              </a:extLst>
            </p:cNvPr>
            <p:cNvSpPr/>
            <p:nvPr/>
          </p:nvSpPr>
          <p:spPr>
            <a:xfrm>
              <a:off x="7003473" y="2098964"/>
              <a:ext cx="789709" cy="789709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7AF68CF-CC24-AB06-2AEC-4A1E45FF5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31627" y="2227118"/>
              <a:ext cx="533400" cy="533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5F0674-5009-CA00-3440-0E68BA0F3885}"/>
              </a:ext>
            </a:extLst>
          </p:cNvPr>
          <p:cNvGrpSpPr/>
          <p:nvPr/>
        </p:nvGrpSpPr>
        <p:grpSpPr>
          <a:xfrm>
            <a:off x="2729344" y="3115818"/>
            <a:ext cx="1136068" cy="1136068"/>
            <a:chOff x="7003473" y="2098964"/>
            <a:chExt cx="789709" cy="78970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D53D923-C563-F08B-651B-88BE3EB5B5A3}"/>
                </a:ext>
              </a:extLst>
            </p:cNvPr>
            <p:cNvSpPr/>
            <p:nvPr/>
          </p:nvSpPr>
          <p:spPr>
            <a:xfrm>
              <a:off x="7003473" y="2098964"/>
              <a:ext cx="789709" cy="789709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4F11934-A90A-CC8C-F247-E32CEE197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75620" y="2171111"/>
              <a:ext cx="645414" cy="645414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267595-E1E4-FB5E-9D20-3D255C400403}"/>
              </a:ext>
            </a:extLst>
          </p:cNvPr>
          <p:cNvGrpSpPr/>
          <p:nvPr/>
        </p:nvGrpSpPr>
        <p:grpSpPr>
          <a:xfrm>
            <a:off x="7712218" y="3151953"/>
            <a:ext cx="3219899" cy="1943428"/>
            <a:chOff x="7712218" y="2342328"/>
            <a:chExt cx="3219899" cy="194342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DC2094E-4006-B1C2-8EC4-916C54748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218" y="2342328"/>
              <a:ext cx="1771897" cy="22863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7E1458A-FEAF-A7DA-5CDE-F0EC50B71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12218" y="2572243"/>
              <a:ext cx="3219899" cy="171351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F0199B-53F4-2847-10AF-7A77ECB40F13}"/>
              </a:ext>
            </a:extLst>
          </p:cNvPr>
          <p:cNvGrpSpPr/>
          <p:nvPr/>
        </p:nvGrpSpPr>
        <p:grpSpPr>
          <a:xfrm>
            <a:off x="4169339" y="3158092"/>
            <a:ext cx="3238952" cy="1937289"/>
            <a:chOff x="4169339" y="2348467"/>
            <a:chExt cx="3238952" cy="1937289"/>
          </a:xfrm>
        </p:grpSpPr>
        <p:pic>
          <p:nvPicPr>
            <p:cNvPr id="19" name="Picture 18" descr="Table&#10;&#10;Description automatically generated">
              <a:extLst>
                <a:ext uri="{FF2B5EF4-FFF2-40B4-BE49-F238E27FC236}">
                  <a16:creationId xmlns:a16="http://schemas.microsoft.com/office/drawing/2014/main" id="{A4B3BAD7-1D83-4409-EE06-D8DA2219F2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69339" y="2572243"/>
              <a:ext cx="3238952" cy="171351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B4BD059-6ABC-5C95-9AA8-5215D6CC9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9339" y="2348467"/>
              <a:ext cx="1781424" cy="23815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771330-B3E9-6DAF-0E6C-3EC356F54A15}"/>
              </a:ext>
            </a:extLst>
          </p:cNvPr>
          <p:cNvGrpSpPr/>
          <p:nvPr/>
        </p:nvGrpSpPr>
        <p:grpSpPr>
          <a:xfrm>
            <a:off x="7395734" y="2476763"/>
            <a:ext cx="4353533" cy="563302"/>
            <a:chOff x="4169339" y="4469327"/>
            <a:chExt cx="4353533" cy="56330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B5221E4-C0BB-8ADD-E8CD-CFE889EB7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49654"/>
            <a:stretch/>
          </p:blipFill>
          <p:spPr>
            <a:xfrm>
              <a:off x="4169339" y="4469327"/>
              <a:ext cx="4353533" cy="37889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F27F98A-E17E-61CA-74D7-9C48AA1B3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72922" b="44"/>
            <a:stretch/>
          </p:blipFill>
          <p:spPr>
            <a:xfrm>
              <a:off x="4169339" y="4829174"/>
              <a:ext cx="4353533" cy="203455"/>
            </a:xfrm>
            <a:prstGeom prst="rect">
              <a:avLst/>
            </a:prstGeom>
          </p:spPr>
        </p:pic>
      </p:grpSp>
      <p:pic>
        <p:nvPicPr>
          <p:cNvPr id="30" name="Picture 2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D38405B-3C3F-FCCE-8ECB-FF14D24156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39" y="2497064"/>
            <a:ext cx="3000794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83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05122BD4-CBA8-5184-907B-BB72B2074601}"/>
              </a:ext>
            </a:extLst>
          </p:cNvPr>
          <p:cNvGrpSpPr/>
          <p:nvPr/>
        </p:nvGrpSpPr>
        <p:grpSpPr>
          <a:xfrm>
            <a:off x="2731079" y="3115817"/>
            <a:ext cx="1136068" cy="1136068"/>
            <a:chOff x="2731079" y="3115817"/>
            <a:chExt cx="1136068" cy="113606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239CF5A-60AB-EFDF-5C4C-938C932BBB29}"/>
                </a:ext>
              </a:extLst>
            </p:cNvPr>
            <p:cNvSpPr/>
            <p:nvPr/>
          </p:nvSpPr>
          <p:spPr>
            <a:xfrm>
              <a:off x="2731079" y="3115817"/>
              <a:ext cx="1136068" cy="1136068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FEC392-055F-8CB5-494F-84BAD48D9B5A}"/>
                </a:ext>
              </a:extLst>
            </p:cNvPr>
            <p:cNvSpPr/>
            <p:nvPr/>
          </p:nvSpPr>
          <p:spPr>
            <a:xfrm>
              <a:off x="2913967" y="3300538"/>
              <a:ext cx="188332" cy="188332"/>
            </a:xfrm>
            <a:prstGeom prst="rect">
              <a:avLst/>
            </a:prstGeom>
            <a:solidFill>
              <a:srgbClr val="F1F3F3"/>
            </a:solidFill>
            <a:ln>
              <a:solidFill>
                <a:srgbClr val="3B424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DADF6E2-6705-4FA5-C866-5884637D1A81}"/>
                </a:ext>
              </a:extLst>
            </p:cNvPr>
            <p:cNvSpPr/>
            <p:nvPr/>
          </p:nvSpPr>
          <p:spPr>
            <a:xfrm>
              <a:off x="3204947" y="3300179"/>
              <a:ext cx="188332" cy="188332"/>
            </a:xfrm>
            <a:prstGeom prst="rect">
              <a:avLst/>
            </a:prstGeom>
            <a:solidFill>
              <a:srgbClr val="F1F3F3"/>
            </a:solidFill>
            <a:ln>
              <a:solidFill>
                <a:srgbClr val="3B424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E81386F-9F21-8596-508B-E0936E1BEDBA}"/>
                </a:ext>
              </a:extLst>
            </p:cNvPr>
            <p:cNvSpPr/>
            <p:nvPr/>
          </p:nvSpPr>
          <p:spPr>
            <a:xfrm>
              <a:off x="3491286" y="3300179"/>
              <a:ext cx="188332" cy="188332"/>
            </a:xfrm>
            <a:prstGeom prst="rect">
              <a:avLst/>
            </a:prstGeom>
            <a:solidFill>
              <a:srgbClr val="F1F3F3"/>
            </a:solidFill>
            <a:ln>
              <a:solidFill>
                <a:srgbClr val="3B424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7F342B-FB04-08E5-97E4-0D3610C15EF6}"/>
                </a:ext>
              </a:extLst>
            </p:cNvPr>
            <p:cNvSpPr/>
            <p:nvPr/>
          </p:nvSpPr>
          <p:spPr>
            <a:xfrm>
              <a:off x="2913967" y="3579066"/>
              <a:ext cx="188332" cy="188332"/>
            </a:xfrm>
            <a:prstGeom prst="rect">
              <a:avLst/>
            </a:prstGeom>
            <a:solidFill>
              <a:srgbClr val="F1F3F3"/>
            </a:solidFill>
            <a:ln>
              <a:solidFill>
                <a:srgbClr val="3B424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380CB6-879E-3859-06E5-36DAEF1DA8BD}"/>
                </a:ext>
              </a:extLst>
            </p:cNvPr>
            <p:cNvSpPr/>
            <p:nvPr/>
          </p:nvSpPr>
          <p:spPr>
            <a:xfrm>
              <a:off x="3491286" y="3578707"/>
              <a:ext cx="188332" cy="188332"/>
            </a:xfrm>
            <a:prstGeom prst="rect">
              <a:avLst/>
            </a:prstGeom>
            <a:solidFill>
              <a:srgbClr val="F1F3F3"/>
            </a:solidFill>
            <a:ln>
              <a:solidFill>
                <a:srgbClr val="3B424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558A75C-DB15-B819-50A2-F8EBC6706AC9}"/>
                </a:ext>
              </a:extLst>
            </p:cNvPr>
            <p:cNvSpPr/>
            <p:nvPr/>
          </p:nvSpPr>
          <p:spPr>
            <a:xfrm>
              <a:off x="2913967" y="3857594"/>
              <a:ext cx="188332" cy="188332"/>
            </a:xfrm>
            <a:prstGeom prst="rect">
              <a:avLst/>
            </a:prstGeom>
            <a:solidFill>
              <a:srgbClr val="F1F3F3"/>
            </a:solidFill>
            <a:ln>
              <a:solidFill>
                <a:srgbClr val="3B424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A3A7EA-D908-9EF6-5988-8E21CCA96336}"/>
                </a:ext>
              </a:extLst>
            </p:cNvPr>
            <p:cNvSpPr/>
            <p:nvPr/>
          </p:nvSpPr>
          <p:spPr>
            <a:xfrm>
              <a:off x="3204947" y="3857235"/>
              <a:ext cx="188332" cy="188332"/>
            </a:xfrm>
            <a:prstGeom prst="rect">
              <a:avLst/>
            </a:prstGeom>
            <a:solidFill>
              <a:srgbClr val="F1F3F3"/>
            </a:solidFill>
            <a:ln>
              <a:solidFill>
                <a:srgbClr val="3B424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Graphic 21" descr="Lock with solid fill">
              <a:extLst>
                <a:ext uri="{FF2B5EF4-FFF2-40B4-BE49-F238E27FC236}">
                  <a16:creationId xmlns:a16="http://schemas.microsoft.com/office/drawing/2014/main" id="{998060AF-A5CE-5CF4-7062-6C454697A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26217" y="3311509"/>
              <a:ext cx="167640" cy="167640"/>
            </a:xfrm>
            <a:prstGeom prst="rect">
              <a:avLst/>
            </a:prstGeom>
          </p:spPr>
        </p:pic>
        <p:pic>
          <p:nvPicPr>
            <p:cNvPr id="23" name="Graphic 22" descr="Lock with solid fill">
              <a:extLst>
                <a:ext uri="{FF2B5EF4-FFF2-40B4-BE49-F238E27FC236}">
                  <a16:creationId xmlns:a16="http://schemas.microsoft.com/office/drawing/2014/main" id="{E6CC4CDA-E26D-7868-49CD-8D55F338C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5293" y="3310525"/>
              <a:ext cx="167640" cy="167640"/>
            </a:xfrm>
            <a:prstGeom prst="rect">
              <a:avLst/>
            </a:prstGeom>
          </p:spPr>
        </p:pic>
        <p:pic>
          <p:nvPicPr>
            <p:cNvPr id="24" name="Graphic 23" descr="Lock with solid fill">
              <a:extLst>
                <a:ext uri="{FF2B5EF4-FFF2-40B4-BE49-F238E27FC236}">
                  <a16:creationId xmlns:a16="http://schemas.microsoft.com/office/drawing/2014/main" id="{EF9DB1B0-9C4E-40D3-63CE-C88D2BB7D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01632" y="3310952"/>
              <a:ext cx="167640" cy="167640"/>
            </a:xfrm>
            <a:prstGeom prst="rect">
              <a:avLst/>
            </a:prstGeom>
          </p:spPr>
        </p:pic>
        <p:pic>
          <p:nvPicPr>
            <p:cNvPr id="25" name="Graphic 24" descr="Lock with solid fill">
              <a:extLst>
                <a:ext uri="{FF2B5EF4-FFF2-40B4-BE49-F238E27FC236}">
                  <a16:creationId xmlns:a16="http://schemas.microsoft.com/office/drawing/2014/main" id="{303A3F94-73B7-22C9-448C-5B801B877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26217" y="3589053"/>
              <a:ext cx="167640" cy="167640"/>
            </a:xfrm>
            <a:prstGeom prst="rect">
              <a:avLst/>
            </a:prstGeom>
          </p:spPr>
        </p:pic>
        <p:pic>
          <p:nvPicPr>
            <p:cNvPr id="26" name="Graphic 25" descr="Lock with solid fill">
              <a:extLst>
                <a:ext uri="{FF2B5EF4-FFF2-40B4-BE49-F238E27FC236}">
                  <a16:creationId xmlns:a16="http://schemas.microsoft.com/office/drawing/2014/main" id="{4AA979D6-3032-8452-D7B4-EB935F1C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01632" y="3588496"/>
              <a:ext cx="167640" cy="167640"/>
            </a:xfrm>
            <a:prstGeom prst="rect">
              <a:avLst/>
            </a:prstGeom>
          </p:spPr>
        </p:pic>
        <p:pic>
          <p:nvPicPr>
            <p:cNvPr id="27" name="Graphic 26" descr="Lock with solid fill">
              <a:extLst>
                <a:ext uri="{FF2B5EF4-FFF2-40B4-BE49-F238E27FC236}">
                  <a16:creationId xmlns:a16="http://schemas.microsoft.com/office/drawing/2014/main" id="{AC4AC0F5-A05C-CE56-7788-199DCBC7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24849" y="3868992"/>
              <a:ext cx="167640" cy="167640"/>
            </a:xfrm>
            <a:prstGeom prst="rect">
              <a:avLst/>
            </a:prstGeom>
          </p:spPr>
        </p:pic>
        <p:pic>
          <p:nvPicPr>
            <p:cNvPr id="28" name="Graphic 27" descr="Lock with solid fill">
              <a:extLst>
                <a:ext uri="{FF2B5EF4-FFF2-40B4-BE49-F238E27FC236}">
                  <a16:creationId xmlns:a16="http://schemas.microsoft.com/office/drawing/2014/main" id="{58E4D822-218F-AD2C-E68D-DBA38BD5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3925" y="3868008"/>
              <a:ext cx="167640" cy="16764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A5975D-A064-1064-CBCF-7D96CDCB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Unlock advanced modeling features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EB5E5-0BD7-411A-0606-98A4CB362715}"/>
              </a:ext>
            </a:extLst>
          </p:cNvPr>
          <p:cNvSpPr txBox="1">
            <a:spLocks/>
          </p:cNvSpPr>
          <p:nvPr/>
        </p:nvSpPr>
        <p:spPr>
          <a:xfrm>
            <a:off x="290944" y="1263394"/>
            <a:ext cx="10882746" cy="474947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800" kern="1200">
                <a:solidFill>
                  <a:srgbClr val="3B4244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8032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Open Sans" panose="020B0606030504020204" pitchFamily="34" charset="0"/>
              <a:buChar char="»"/>
              <a:defRPr sz="24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604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20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176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748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Improve model security</a:t>
            </a:r>
          </a:p>
          <a:p>
            <a:pPr lvl="1"/>
            <a:r>
              <a:rPr lang="en-US"/>
              <a:t>Object-level Security (OLS)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54FB04-ADCB-E5C1-F414-8B6B6FE2D2B7}"/>
              </a:ext>
            </a:extLst>
          </p:cNvPr>
          <p:cNvGrpSpPr/>
          <p:nvPr/>
        </p:nvGrpSpPr>
        <p:grpSpPr>
          <a:xfrm>
            <a:off x="942110" y="3115818"/>
            <a:ext cx="1136068" cy="1136068"/>
            <a:chOff x="7003473" y="2098964"/>
            <a:chExt cx="789709" cy="78970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9ED3AC5-F9A0-E42F-9211-C90B6842B687}"/>
                </a:ext>
              </a:extLst>
            </p:cNvPr>
            <p:cNvSpPr/>
            <p:nvPr/>
          </p:nvSpPr>
          <p:spPr>
            <a:xfrm>
              <a:off x="7003473" y="2098964"/>
              <a:ext cx="789709" cy="789709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F295AEC-8150-45E6-DD02-C05905B16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31627" y="2227118"/>
              <a:ext cx="533400" cy="533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76FC56-08FF-073B-083F-BE51B88BE236}"/>
              </a:ext>
            </a:extLst>
          </p:cNvPr>
          <p:cNvGrpSpPr/>
          <p:nvPr/>
        </p:nvGrpSpPr>
        <p:grpSpPr>
          <a:xfrm>
            <a:off x="3204947" y="3578707"/>
            <a:ext cx="474671" cy="466860"/>
            <a:chOff x="3204947" y="3578707"/>
            <a:chExt cx="474671" cy="4668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371DDC-35C9-2B6D-455C-3263FB5AA448}"/>
                </a:ext>
              </a:extLst>
            </p:cNvPr>
            <p:cNvSpPr/>
            <p:nvPr/>
          </p:nvSpPr>
          <p:spPr>
            <a:xfrm>
              <a:off x="3204947" y="3578707"/>
              <a:ext cx="188332" cy="188332"/>
            </a:xfrm>
            <a:prstGeom prst="rect">
              <a:avLst/>
            </a:prstGeom>
            <a:solidFill>
              <a:srgbClr val="3B4244"/>
            </a:solidFill>
            <a:ln>
              <a:solidFill>
                <a:srgbClr val="3B4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8787F9-33D6-0E9C-917C-8672050DE109}"/>
                </a:ext>
              </a:extLst>
            </p:cNvPr>
            <p:cNvSpPr/>
            <p:nvPr/>
          </p:nvSpPr>
          <p:spPr>
            <a:xfrm>
              <a:off x="3491286" y="3857235"/>
              <a:ext cx="188332" cy="188332"/>
            </a:xfrm>
            <a:prstGeom prst="rect">
              <a:avLst/>
            </a:prstGeom>
            <a:solidFill>
              <a:srgbClr val="3B4244"/>
            </a:solidFill>
            <a:ln>
              <a:solidFill>
                <a:srgbClr val="3B4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Graphic 28" descr="Unlock with solid fill">
              <a:extLst>
                <a:ext uri="{FF2B5EF4-FFF2-40B4-BE49-F238E27FC236}">
                  <a16:creationId xmlns:a16="http://schemas.microsoft.com/office/drawing/2014/main" id="{0E3802D7-7E55-653B-33C8-D8955446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215353" y="3588496"/>
              <a:ext cx="167640" cy="167640"/>
            </a:xfrm>
            <a:prstGeom prst="rect">
              <a:avLst/>
            </a:prstGeom>
          </p:spPr>
        </p:pic>
        <p:pic>
          <p:nvPicPr>
            <p:cNvPr id="30" name="Graphic 29" descr="Unlock with solid fill">
              <a:extLst>
                <a:ext uri="{FF2B5EF4-FFF2-40B4-BE49-F238E27FC236}">
                  <a16:creationId xmlns:a16="http://schemas.microsoft.com/office/drawing/2014/main" id="{04C7385A-D389-5820-222C-5A2B343AD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501632" y="3868008"/>
              <a:ext cx="167640" cy="16764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DF1A0C-BC34-E70C-10BD-05B7AF0B7119}"/>
              </a:ext>
            </a:extLst>
          </p:cNvPr>
          <p:cNvGrpSpPr/>
          <p:nvPr/>
        </p:nvGrpSpPr>
        <p:grpSpPr>
          <a:xfrm>
            <a:off x="4518313" y="3115817"/>
            <a:ext cx="1136068" cy="1154948"/>
            <a:chOff x="4518313" y="3115817"/>
            <a:chExt cx="1136068" cy="11549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22C194-80E8-E835-5E3A-9D5FD24F213A}"/>
                </a:ext>
              </a:extLst>
            </p:cNvPr>
            <p:cNvGrpSpPr/>
            <p:nvPr/>
          </p:nvGrpSpPr>
          <p:grpSpPr>
            <a:xfrm>
              <a:off x="4518313" y="3115817"/>
              <a:ext cx="1136068" cy="1154948"/>
              <a:chOff x="4520049" y="3527297"/>
              <a:chExt cx="1136068" cy="115494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7B41BF3-7E4D-A4DE-7109-60F78E6F7347}"/>
                  </a:ext>
                </a:extLst>
              </p:cNvPr>
              <p:cNvSpPr/>
              <p:nvPr/>
            </p:nvSpPr>
            <p:spPr>
              <a:xfrm>
                <a:off x="4520049" y="3527297"/>
                <a:ext cx="1136068" cy="1136068"/>
              </a:xfrm>
              <a:prstGeom prst="roundRect">
                <a:avLst>
                  <a:gd name="adj" fmla="val 13356"/>
                </a:avLst>
              </a:prstGeom>
              <a:solidFill>
                <a:srgbClr val="FFFFFF"/>
              </a:solidFill>
              <a:ln w="9525">
                <a:solidFill>
                  <a:srgbClr val="DCDC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9" name="Picture 8" descr="Users with solid fill">
                <a:extLst>
                  <a:ext uri="{FF2B5EF4-FFF2-40B4-BE49-F238E27FC236}">
                    <a16:creationId xmlns:a16="http://schemas.microsoft.com/office/drawing/2014/main" id="{FF3CFDBC-B2B6-2573-47C2-FFF82B0E0A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4678815" y="3862154"/>
                <a:ext cx="820091" cy="820091"/>
              </a:xfrm>
              <a:prstGeom prst="rect">
                <a:avLst/>
              </a:prstGeom>
            </p:spPr>
          </p:pic>
        </p:grpSp>
        <p:pic>
          <p:nvPicPr>
            <p:cNvPr id="32" name="Graphic 31" descr="Database with solid fill">
              <a:extLst>
                <a:ext uri="{FF2B5EF4-FFF2-40B4-BE49-F238E27FC236}">
                  <a16:creationId xmlns:a16="http://schemas.microsoft.com/office/drawing/2014/main" id="{1F822F00-E07A-8BE2-882B-3AE62A2CA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932380" y="3297528"/>
              <a:ext cx="307932" cy="307932"/>
            </a:xfrm>
            <a:prstGeom prst="rect">
              <a:avLst/>
            </a:prstGeom>
          </p:spPr>
        </p:pic>
      </p:grpSp>
      <p:pic>
        <p:nvPicPr>
          <p:cNvPr id="37" name="Picture 36" descr="Table&#10;&#10;Description automatically generated">
            <a:extLst>
              <a:ext uri="{FF2B5EF4-FFF2-40B4-BE49-F238E27FC236}">
                <a16:creationId xmlns:a16="http://schemas.microsoft.com/office/drawing/2014/main" id="{C76BAD73-C3FD-A5C7-9589-4C408C5D39A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8173" y="3232567"/>
            <a:ext cx="4083572" cy="2038635"/>
          </a:xfrm>
          <a:prstGeom prst="rect">
            <a:avLst/>
          </a:prstGeom>
        </p:spPr>
      </p:pic>
      <p:pic>
        <p:nvPicPr>
          <p:cNvPr id="39" name="Picture 3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BEFD04A-530C-2338-7344-6843DEE2EB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172" y="1552519"/>
            <a:ext cx="4083572" cy="1463169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69DE762-9FC6-9202-FF27-4FA4690C344B}"/>
              </a:ext>
            </a:extLst>
          </p:cNvPr>
          <p:cNvGrpSpPr/>
          <p:nvPr/>
        </p:nvGrpSpPr>
        <p:grpSpPr>
          <a:xfrm>
            <a:off x="6661149" y="3620241"/>
            <a:ext cx="2583044" cy="907998"/>
            <a:chOff x="6661149" y="3620241"/>
            <a:chExt cx="2583044" cy="90799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0206A7-8D3A-0741-6E69-6B7D9E06F9BC}"/>
                </a:ext>
              </a:extLst>
            </p:cNvPr>
            <p:cNvSpPr/>
            <p:nvPr/>
          </p:nvSpPr>
          <p:spPr>
            <a:xfrm>
              <a:off x="6661150" y="3620241"/>
              <a:ext cx="2583043" cy="177737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F272DA0-75DB-EE0B-920A-A0E721E6818D}"/>
                </a:ext>
              </a:extLst>
            </p:cNvPr>
            <p:cNvSpPr/>
            <p:nvPr/>
          </p:nvSpPr>
          <p:spPr>
            <a:xfrm>
              <a:off x="6661149" y="4350502"/>
              <a:ext cx="2583043" cy="177737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0D62682-697A-5505-6A7F-BA18C9811591}"/>
              </a:ext>
            </a:extLst>
          </p:cNvPr>
          <p:cNvGrpSpPr/>
          <p:nvPr/>
        </p:nvGrpSpPr>
        <p:grpSpPr>
          <a:xfrm>
            <a:off x="6656889" y="3797716"/>
            <a:ext cx="2583044" cy="1473486"/>
            <a:chOff x="6661149" y="3620241"/>
            <a:chExt cx="2583044" cy="147348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D9D923C-ECA2-24BB-BE62-6D4E2C43DEBA}"/>
                </a:ext>
              </a:extLst>
            </p:cNvPr>
            <p:cNvSpPr/>
            <p:nvPr/>
          </p:nvSpPr>
          <p:spPr>
            <a:xfrm>
              <a:off x="6661150" y="3620241"/>
              <a:ext cx="2583043" cy="552786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5AD69C-B0F9-6B28-BAAA-2602DB898AAA}"/>
                </a:ext>
              </a:extLst>
            </p:cNvPr>
            <p:cNvSpPr/>
            <p:nvPr/>
          </p:nvSpPr>
          <p:spPr>
            <a:xfrm>
              <a:off x="6661149" y="4350502"/>
              <a:ext cx="2583043" cy="743225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2AAF4B5-F710-45BF-AC7D-C5ADB564AB71}"/>
              </a:ext>
            </a:extLst>
          </p:cNvPr>
          <p:cNvSpPr txBox="1"/>
          <p:nvPr/>
        </p:nvSpPr>
        <p:spPr>
          <a:xfrm>
            <a:off x="851434" y="4455197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>
                <a:hlinkClick r:id="rId17"/>
              </a:rPr>
              <a:t>What is Data Security? | Tabular Editor Documentation</a:t>
            </a:r>
            <a:endParaRPr lang="da-DK"/>
          </a:p>
        </p:txBody>
      </p:sp>
      <p:pic>
        <p:nvPicPr>
          <p:cNvPr id="36" name="Picture 35" descr="Qr code&#10;&#10;Description automatically generated">
            <a:extLst>
              <a:ext uri="{FF2B5EF4-FFF2-40B4-BE49-F238E27FC236}">
                <a16:creationId xmlns:a16="http://schemas.microsoft.com/office/drawing/2014/main" id="{536DD33D-56E7-ADA9-EE8B-F425E3EEE7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31" y="4893567"/>
            <a:ext cx="1597646" cy="159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0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8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3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02EA-968B-8334-5FA6-8E24C97C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BED30-9960-EB20-BF61-8785D1B3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6124" y="1246507"/>
            <a:ext cx="3856676" cy="165364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/>
              <a:t>Morten Lønskov</a:t>
            </a:r>
            <a:br>
              <a:rPr lang="en-US"/>
            </a:br>
            <a:r>
              <a:rPr lang="en-US"/>
              <a:t>Product Manager</a:t>
            </a:r>
          </a:p>
        </p:txBody>
      </p:sp>
      <p:pic>
        <p:nvPicPr>
          <p:cNvPr id="5" name="Picture 4" descr="A picture containing person, person, suit, wall&#10;&#10;Description automatically generated">
            <a:extLst>
              <a:ext uri="{FF2B5EF4-FFF2-40B4-BE49-F238E27FC236}">
                <a16:creationId xmlns:a16="http://schemas.microsoft.com/office/drawing/2014/main" id="{0E967FC9-4F1E-81C1-EFAC-086087A6F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5" y="1041722"/>
            <a:ext cx="2160000" cy="216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2C400087-083A-008E-5857-73B744876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00" y="1041722"/>
            <a:ext cx="2160000" cy="216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53DED6E-E445-9873-90F9-02AF8E2F3793}"/>
              </a:ext>
            </a:extLst>
          </p:cNvPr>
          <p:cNvSpPr txBox="1">
            <a:spLocks/>
          </p:cNvSpPr>
          <p:nvPr/>
        </p:nvSpPr>
        <p:spPr>
          <a:xfrm>
            <a:off x="8532169" y="1246507"/>
            <a:ext cx="3542067" cy="1653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800" kern="1200">
                <a:solidFill>
                  <a:srgbClr val="3B4244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8032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Open Sans" panose="020B0606030504020204" pitchFamily="34" charset="0"/>
              <a:buChar char="»"/>
              <a:defRPr sz="24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604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20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176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748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Tx/>
              <a:buNone/>
            </a:pPr>
            <a:r>
              <a:rPr lang="en-US"/>
              <a:t>David Bojsen</a:t>
            </a: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US"/>
              <a:t>Architect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EBA3F53-2840-1057-B3C4-5F7B2C137ABC}"/>
              </a:ext>
            </a:extLst>
          </p:cNvPr>
          <p:cNvSpPr txBox="1">
            <a:spLocks/>
          </p:cNvSpPr>
          <p:nvPr/>
        </p:nvSpPr>
        <p:spPr>
          <a:xfrm>
            <a:off x="196755" y="3203044"/>
            <a:ext cx="5899245" cy="3042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800" kern="1200">
                <a:solidFill>
                  <a:srgbClr val="3B4244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8032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Open Sans" panose="020B0606030504020204" pitchFamily="34" charset="0"/>
              <a:buChar char="»"/>
              <a:defRPr sz="24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604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20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176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748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Works with support, documentation, content etc.</a:t>
            </a:r>
          </a:p>
          <a:p>
            <a:r>
              <a:rPr lang="en-US"/>
              <a:t>Danish, but lives in Hamburg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277D9A5-E78A-C599-8502-A2732A84B9A1}"/>
              </a:ext>
            </a:extLst>
          </p:cNvPr>
          <p:cNvSpPr txBox="1">
            <a:spLocks/>
          </p:cNvSpPr>
          <p:nvPr/>
        </p:nvSpPr>
        <p:spPr>
          <a:xfrm>
            <a:off x="6292800" y="3201722"/>
            <a:ext cx="5899245" cy="3042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800" kern="1200">
                <a:solidFill>
                  <a:srgbClr val="3B4244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8032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Open Sans" panose="020B0606030504020204" pitchFamily="34" charset="0"/>
              <a:buChar char="»"/>
              <a:defRPr sz="24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604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20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176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748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Many different tasks, code review, DevOps / CI/CD, content writing etc.</a:t>
            </a:r>
          </a:p>
          <a:p>
            <a:r>
              <a:rPr lang="en-US"/>
              <a:t>Lives in Denmark</a:t>
            </a:r>
          </a:p>
        </p:txBody>
      </p:sp>
    </p:spTree>
    <p:extLst>
      <p:ext uri="{BB962C8B-B14F-4D97-AF65-F5344CB8AC3E}">
        <p14:creationId xmlns:p14="http://schemas.microsoft.com/office/powerpoint/2010/main" val="9982158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B5C13C-8151-A656-8D9B-382E9E4BC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4361316"/>
            <a:ext cx="9180000" cy="1655762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00A99D"/>
                </a:solidFill>
              </a:rPr>
              <a:t>C# Scripting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0263-2921-5AFF-FEA6-FC7D09909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1881641"/>
            <a:ext cx="91800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>
                <a:solidFill>
                  <a:srgbClr val="00A99D"/>
                </a:solidFill>
              </a:rPr>
              <a:t>Tabular Editor and Power BI Desktop better together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741E7B8-DA10-F966-56BE-0E9E9F3B5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176" y="5599772"/>
            <a:ext cx="2114576" cy="251645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9B8A92A-D685-9D50-EA07-E2C4AB710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9239"/>
            <a:ext cx="1426315" cy="23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6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341F-4DA5-74BB-8B6D-2FA085876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C# Scripts in Tabular Editor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FE962-2187-02C5-5738-7B804182B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376069"/>
          </a:xfrm>
        </p:spPr>
        <p:txBody>
          <a:bodyPr>
            <a:normAutofit/>
          </a:bodyPr>
          <a:lstStyle/>
          <a:p>
            <a:r>
              <a:rPr lang="en-US"/>
              <a:t>It is possible to write C# Scripts in Tabular Editor</a:t>
            </a:r>
          </a:p>
          <a:p>
            <a:pPr lvl="1"/>
            <a:r>
              <a:rPr lang="en-US"/>
              <a:t>Advanced Functionality</a:t>
            </a:r>
            <a:br>
              <a:rPr lang="en-US"/>
            </a:br>
            <a:endParaRPr lang="en-US"/>
          </a:p>
          <a:p>
            <a:r>
              <a:rPr lang="en-US" i="1" u="sng"/>
              <a:t>Programmatic</a:t>
            </a:r>
            <a:r>
              <a:rPr lang="en-US"/>
              <a:t> access to:</a:t>
            </a:r>
          </a:p>
          <a:p>
            <a:pPr lvl="1"/>
            <a:r>
              <a:rPr lang="en-US"/>
              <a:t>Model Metadata</a:t>
            </a:r>
          </a:p>
          <a:p>
            <a:pPr lvl="1"/>
            <a:r>
              <a:rPr lang="en-US"/>
              <a:t>Tabular Editor features &amp; functionality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63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341F-4DA5-74BB-8B6D-2FA085876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C# Scripts in Tabular Editor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FE962-2187-02C5-5738-7B804182B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376069"/>
          </a:xfrm>
        </p:spPr>
        <p:txBody>
          <a:bodyPr>
            <a:normAutofit/>
          </a:bodyPr>
          <a:lstStyle/>
          <a:p>
            <a:r>
              <a:rPr lang="en-US"/>
              <a:t>Save C# Scripts as Macros to re-use them from…</a:t>
            </a:r>
          </a:p>
          <a:p>
            <a:pPr lvl="1"/>
            <a:r>
              <a:rPr lang="en-US"/>
              <a:t>Context Menu</a:t>
            </a:r>
          </a:p>
          <a:p>
            <a:pPr lvl="1"/>
            <a:r>
              <a:rPr lang="en-US"/>
              <a:t>Toolbar Buttons</a:t>
            </a:r>
          </a:p>
          <a:p>
            <a:pPr lvl="1"/>
            <a:r>
              <a:rPr lang="en-US"/>
              <a:t>Shortcuts</a:t>
            </a:r>
          </a:p>
          <a:p>
            <a:r>
              <a:rPr lang="en-US"/>
              <a:t>Enables:</a:t>
            </a:r>
          </a:p>
          <a:p>
            <a:pPr lvl="1"/>
            <a:r>
              <a:rPr lang="en-US" b="1"/>
              <a:t>Automation, </a:t>
            </a:r>
            <a:r>
              <a:rPr lang="en-US"/>
              <a:t>by running scripts</a:t>
            </a:r>
          </a:p>
          <a:p>
            <a:pPr lvl="1"/>
            <a:r>
              <a:rPr lang="en-GB" b="1"/>
              <a:t>Scaling, </a:t>
            </a:r>
            <a:r>
              <a:rPr lang="en-GB"/>
              <a:t>build tailored workflow improvements</a:t>
            </a:r>
          </a:p>
          <a:p>
            <a:pPr lvl="1"/>
            <a:r>
              <a:rPr lang="en-GB" b="1"/>
              <a:t>New features, </a:t>
            </a:r>
            <a:r>
              <a:rPr lang="en-GB"/>
              <a:t>extend existing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262111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4868-A036-65B9-B648-84C2C257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C# Scripting do? Examples</a:t>
            </a:r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0B7B9E-912A-143E-10CB-3AAC40405859}"/>
              </a:ext>
            </a:extLst>
          </p:cNvPr>
          <p:cNvGrpSpPr/>
          <p:nvPr/>
        </p:nvGrpSpPr>
        <p:grpSpPr>
          <a:xfrm>
            <a:off x="58528" y="2185921"/>
            <a:ext cx="2715011" cy="2314748"/>
            <a:chOff x="981391" y="2182567"/>
            <a:chExt cx="2715011" cy="231474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E61905B-BF10-73B1-6F59-FDF1D48377B4}"/>
                </a:ext>
              </a:extLst>
            </p:cNvPr>
            <p:cNvGrpSpPr/>
            <p:nvPr/>
          </p:nvGrpSpPr>
          <p:grpSpPr>
            <a:xfrm>
              <a:off x="981391" y="2182567"/>
              <a:ext cx="2715011" cy="2314748"/>
              <a:chOff x="272359" y="1891002"/>
              <a:chExt cx="2715011" cy="231474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A041CFF-E881-B501-39F4-FD3C7B6EA9DB}"/>
                  </a:ext>
                </a:extLst>
              </p:cNvPr>
              <p:cNvSpPr/>
              <p:nvPr/>
            </p:nvSpPr>
            <p:spPr>
              <a:xfrm>
                <a:off x="1061830" y="1891002"/>
                <a:ext cx="1136068" cy="1136068"/>
              </a:xfrm>
              <a:prstGeom prst="roundRect">
                <a:avLst>
                  <a:gd name="adj" fmla="val 13356"/>
                </a:avLst>
              </a:prstGeom>
              <a:solidFill>
                <a:srgbClr val="FFFFFF"/>
              </a:solidFill>
              <a:ln w="9525">
                <a:solidFill>
                  <a:srgbClr val="DCDC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6997B6-B16C-1399-55A0-9330ACA2A5BF}"/>
                  </a:ext>
                </a:extLst>
              </p:cNvPr>
              <p:cNvSpPr txBox="1"/>
              <p:nvPr/>
            </p:nvSpPr>
            <p:spPr>
              <a:xfrm>
                <a:off x="272359" y="3190087"/>
                <a:ext cx="271501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>
                    <a:latin typeface="Ubuntu" panose="020B0504030602030204" pitchFamily="34" charset="0"/>
                  </a:rPr>
                  <a:t>Scale</a:t>
                </a:r>
              </a:p>
              <a:p>
                <a:pPr algn="ctr"/>
                <a:r>
                  <a:rPr lang="en-US" sz="2000">
                    <a:latin typeface="Ubuntu" panose="020B0504030602030204" pitchFamily="34" charset="0"/>
                  </a:rPr>
                  <a:t>Format all</a:t>
                </a:r>
              </a:p>
              <a:p>
                <a:pPr algn="ctr"/>
                <a:r>
                  <a:rPr lang="en-US" sz="2000">
                    <a:latin typeface="Ubuntu" panose="020B0504030602030204" pitchFamily="34" charset="0"/>
                  </a:rPr>
                  <a:t>Model DAX</a:t>
                </a:r>
              </a:p>
            </p:txBody>
          </p:sp>
        </p:grp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2C41A98-EE0E-8824-E52C-39271D581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30575" y="2336441"/>
              <a:ext cx="831273" cy="83127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FB8059-AC8C-08A4-35C0-C96809BF8B89}"/>
              </a:ext>
            </a:extLst>
          </p:cNvPr>
          <p:cNvGrpSpPr/>
          <p:nvPr/>
        </p:nvGrpSpPr>
        <p:grpSpPr>
          <a:xfrm>
            <a:off x="4741092" y="2185921"/>
            <a:ext cx="2715011" cy="2622524"/>
            <a:chOff x="981391" y="2182567"/>
            <a:chExt cx="2715011" cy="262252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96FCCD4-6047-6962-7500-79308CB11EF5}"/>
                </a:ext>
              </a:extLst>
            </p:cNvPr>
            <p:cNvGrpSpPr/>
            <p:nvPr/>
          </p:nvGrpSpPr>
          <p:grpSpPr>
            <a:xfrm>
              <a:off x="981391" y="2182567"/>
              <a:ext cx="2715011" cy="2622524"/>
              <a:chOff x="272359" y="1891002"/>
              <a:chExt cx="2715011" cy="2622524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EF7306EE-CF4A-10FB-BD43-F674FC966217}"/>
                  </a:ext>
                </a:extLst>
              </p:cNvPr>
              <p:cNvSpPr/>
              <p:nvPr/>
            </p:nvSpPr>
            <p:spPr>
              <a:xfrm>
                <a:off x="1061830" y="1891002"/>
                <a:ext cx="1136068" cy="1136068"/>
              </a:xfrm>
              <a:prstGeom prst="roundRect">
                <a:avLst>
                  <a:gd name="adj" fmla="val 13356"/>
                </a:avLst>
              </a:prstGeom>
              <a:solidFill>
                <a:srgbClr val="FFFFFF"/>
              </a:solidFill>
              <a:ln w="9525">
                <a:solidFill>
                  <a:srgbClr val="DCDC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47B5F5-675E-3F52-05D4-91C3FA30AD09}"/>
                  </a:ext>
                </a:extLst>
              </p:cNvPr>
              <p:cNvSpPr txBox="1"/>
              <p:nvPr/>
            </p:nvSpPr>
            <p:spPr>
              <a:xfrm>
                <a:off x="272359" y="3190087"/>
                <a:ext cx="271501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>
                    <a:latin typeface="Ubuntu" panose="020B0504030602030204" pitchFamily="34" charset="0"/>
                  </a:rPr>
                  <a:t>Do More</a:t>
                </a:r>
              </a:p>
              <a:p>
                <a:pPr algn="ctr"/>
                <a:r>
                  <a:rPr lang="en-US" sz="2000">
                    <a:latin typeface="Ubuntu" panose="020B0504030602030204" pitchFamily="34" charset="0"/>
                  </a:rPr>
                  <a:t>Format</a:t>
                </a:r>
              </a:p>
              <a:p>
                <a:pPr algn="ctr"/>
                <a:r>
                  <a:rPr lang="en-US" sz="2000">
                    <a:latin typeface="Ubuntu" panose="020B0504030602030204" pitchFamily="34" charset="0"/>
                  </a:rPr>
                  <a:t>Power Query</a:t>
                </a:r>
              </a:p>
              <a:p>
                <a:pPr algn="ctr"/>
                <a:r>
                  <a:rPr lang="en-US" sz="2000">
                    <a:latin typeface="Ubuntu" panose="020B0504030602030204" pitchFamily="34" charset="0"/>
                  </a:rPr>
                  <a:t>(M Code)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C2D833E-F30B-8EE7-A421-A978A9938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89011" y="2302192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34B754-B9BA-E0FC-33CB-E3608CF62D2C}"/>
              </a:ext>
            </a:extLst>
          </p:cNvPr>
          <p:cNvGrpSpPr/>
          <p:nvPr/>
        </p:nvGrpSpPr>
        <p:grpSpPr>
          <a:xfrm>
            <a:off x="7082374" y="2185921"/>
            <a:ext cx="2715011" cy="2314748"/>
            <a:chOff x="981391" y="2182567"/>
            <a:chExt cx="2715011" cy="231474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9D0C5F-9859-8CEB-99B8-9CDC6ABA9DF7}"/>
                </a:ext>
              </a:extLst>
            </p:cNvPr>
            <p:cNvGrpSpPr/>
            <p:nvPr/>
          </p:nvGrpSpPr>
          <p:grpSpPr>
            <a:xfrm>
              <a:off x="981391" y="2182567"/>
              <a:ext cx="2715011" cy="2314748"/>
              <a:chOff x="272359" y="1891002"/>
              <a:chExt cx="2715011" cy="2314748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39B66D7A-44D1-73A7-6873-F31A8D961D42}"/>
                  </a:ext>
                </a:extLst>
              </p:cNvPr>
              <p:cNvSpPr/>
              <p:nvPr/>
            </p:nvSpPr>
            <p:spPr>
              <a:xfrm>
                <a:off x="1061830" y="1891002"/>
                <a:ext cx="1136068" cy="1136068"/>
              </a:xfrm>
              <a:prstGeom prst="roundRect">
                <a:avLst>
                  <a:gd name="adj" fmla="val 13356"/>
                </a:avLst>
              </a:prstGeom>
              <a:solidFill>
                <a:srgbClr val="FFFFFF"/>
              </a:solidFill>
              <a:ln w="9525">
                <a:solidFill>
                  <a:srgbClr val="DCDC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0565EC-4485-BAEC-284B-ED2F51C38DBB}"/>
                  </a:ext>
                </a:extLst>
              </p:cNvPr>
              <p:cNvSpPr txBox="1"/>
              <p:nvPr/>
            </p:nvSpPr>
            <p:spPr>
              <a:xfrm>
                <a:off x="272359" y="3190087"/>
                <a:ext cx="271501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>
                    <a:latin typeface="Ubuntu" panose="020B0504030602030204" pitchFamily="34" charset="0"/>
                  </a:rPr>
                  <a:t>Automate</a:t>
                </a:r>
              </a:p>
              <a:p>
                <a:pPr algn="ctr"/>
                <a:r>
                  <a:rPr lang="en-US" sz="2000">
                    <a:latin typeface="Ubuntu" panose="020B0504030602030204" pitchFamily="34" charset="0"/>
                  </a:rPr>
                  <a:t>Create Model Documentation</a:t>
                </a:r>
              </a:p>
            </p:txBody>
          </p:sp>
        </p:grpSp>
        <p:pic>
          <p:nvPicPr>
            <p:cNvPr id="21" name="Graphic 20" descr="List outline">
              <a:extLst>
                <a:ext uri="{FF2B5EF4-FFF2-40B4-BE49-F238E27FC236}">
                  <a16:creationId xmlns:a16="http://schemas.microsoft.com/office/drawing/2014/main" id="{AAE68755-E472-EA71-A5D6-8EB74A713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923260" y="2343756"/>
              <a:ext cx="831273" cy="83127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7E57B5-7BE8-7F56-6544-E21F3A2CA1C3}"/>
              </a:ext>
            </a:extLst>
          </p:cNvPr>
          <p:cNvGrpSpPr/>
          <p:nvPr/>
        </p:nvGrpSpPr>
        <p:grpSpPr>
          <a:xfrm>
            <a:off x="9423655" y="2185921"/>
            <a:ext cx="2715011" cy="2622524"/>
            <a:chOff x="981391" y="2182567"/>
            <a:chExt cx="2715011" cy="26225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D92AD6E-BCDE-8903-0A55-D1F45519B4BF}"/>
                </a:ext>
              </a:extLst>
            </p:cNvPr>
            <p:cNvGrpSpPr/>
            <p:nvPr/>
          </p:nvGrpSpPr>
          <p:grpSpPr>
            <a:xfrm>
              <a:off x="981391" y="2182567"/>
              <a:ext cx="2715011" cy="2622524"/>
              <a:chOff x="272359" y="1891002"/>
              <a:chExt cx="2715011" cy="2622524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3F66F963-7D86-0697-3553-0AE7FE8DF9CC}"/>
                  </a:ext>
                </a:extLst>
              </p:cNvPr>
              <p:cNvSpPr/>
              <p:nvPr/>
            </p:nvSpPr>
            <p:spPr>
              <a:xfrm>
                <a:off x="1061830" y="1891002"/>
                <a:ext cx="1136068" cy="1136068"/>
              </a:xfrm>
              <a:prstGeom prst="roundRect">
                <a:avLst>
                  <a:gd name="adj" fmla="val 13356"/>
                </a:avLst>
              </a:prstGeom>
              <a:solidFill>
                <a:srgbClr val="FFFFFF"/>
              </a:solidFill>
              <a:ln w="9525">
                <a:solidFill>
                  <a:srgbClr val="DCDC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F771B9-0A8E-0DCF-B150-A87E733386D8}"/>
                  </a:ext>
                </a:extLst>
              </p:cNvPr>
              <p:cNvSpPr txBox="1"/>
              <p:nvPr/>
            </p:nvSpPr>
            <p:spPr>
              <a:xfrm>
                <a:off x="272359" y="3190087"/>
                <a:ext cx="271501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>
                    <a:latin typeface="Ubuntu" panose="020B0504030602030204" pitchFamily="34" charset="0"/>
                  </a:rPr>
                  <a:t>Scale</a:t>
                </a:r>
              </a:p>
              <a:p>
                <a:pPr algn="ctr"/>
                <a:r>
                  <a:rPr lang="en-US" sz="2000">
                    <a:latin typeface="Ubuntu" panose="020B0504030602030204" pitchFamily="34" charset="0"/>
                  </a:rPr>
                  <a:t>Create Measures</a:t>
                </a:r>
              </a:p>
              <a:p>
                <a:pPr algn="ctr"/>
                <a:r>
                  <a:rPr lang="en-US" sz="2000">
                    <a:latin typeface="Ubuntu" panose="020B0504030602030204" pitchFamily="34" charset="0"/>
                  </a:rPr>
                  <a:t>&amp; Objects with</a:t>
                </a:r>
              </a:p>
              <a:p>
                <a:pPr algn="ctr"/>
                <a:r>
                  <a:rPr lang="en-US" sz="2000">
                    <a:latin typeface="Ubuntu" panose="020B0504030602030204" pitchFamily="34" charset="0"/>
                  </a:rPr>
                  <a:t>IAC-like solutions</a:t>
                </a:r>
              </a:p>
            </p:txBody>
          </p:sp>
        </p:grpSp>
        <p:pic>
          <p:nvPicPr>
            <p:cNvPr id="26" name="Graphic 25" descr="Blueprint outline">
              <a:extLst>
                <a:ext uri="{FF2B5EF4-FFF2-40B4-BE49-F238E27FC236}">
                  <a16:creationId xmlns:a16="http://schemas.microsoft.com/office/drawing/2014/main" id="{9927060B-9D2E-AAE1-BA03-730444D5D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923260" y="2307181"/>
              <a:ext cx="831273" cy="831273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4E8A7E-C480-BEF4-CB9B-53EE9A1084FB}"/>
              </a:ext>
            </a:extLst>
          </p:cNvPr>
          <p:cNvGrpSpPr/>
          <p:nvPr/>
        </p:nvGrpSpPr>
        <p:grpSpPr>
          <a:xfrm>
            <a:off x="2399810" y="2185921"/>
            <a:ext cx="2715011" cy="2622524"/>
            <a:chOff x="2399810" y="1919221"/>
            <a:chExt cx="2715011" cy="26225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2D8F8C9-75D3-2D23-60D1-E222D14701B7}"/>
                </a:ext>
              </a:extLst>
            </p:cNvPr>
            <p:cNvGrpSpPr/>
            <p:nvPr/>
          </p:nvGrpSpPr>
          <p:grpSpPr>
            <a:xfrm>
              <a:off x="2399810" y="1919221"/>
              <a:ext cx="2715011" cy="2622524"/>
              <a:chOff x="272359" y="1891002"/>
              <a:chExt cx="2715011" cy="2622524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FB41AD6-CDC4-1498-281F-C533144FB21D}"/>
                  </a:ext>
                </a:extLst>
              </p:cNvPr>
              <p:cNvSpPr/>
              <p:nvPr/>
            </p:nvSpPr>
            <p:spPr>
              <a:xfrm>
                <a:off x="1061830" y="1891002"/>
                <a:ext cx="1136068" cy="1136068"/>
              </a:xfrm>
              <a:prstGeom prst="roundRect">
                <a:avLst>
                  <a:gd name="adj" fmla="val 13356"/>
                </a:avLst>
              </a:prstGeom>
              <a:solidFill>
                <a:srgbClr val="FFFFFF"/>
              </a:solidFill>
              <a:ln w="9525">
                <a:solidFill>
                  <a:srgbClr val="DCDC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E5E41C-7813-B7D0-B0C7-E813CB715536}"/>
                  </a:ext>
                </a:extLst>
              </p:cNvPr>
              <p:cNvSpPr txBox="1"/>
              <p:nvPr/>
            </p:nvSpPr>
            <p:spPr>
              <a:xfrm>
                <a:off x="272359" y="3190087"/>
                <a:ext cx="271501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>
                    <a:latin typeface="Ubuntu" panose="020B0504030602030204" pitchFamily="34" charset="0"/>
                  </a:rPr>
                  <a:t>Automate</a:t>
                </a:r>
              </a:p>
              <a:p>
                <a:pPr algn="ctr"/>
                <a:r>
                  <a:rPr lang="en-US" sz="2000">
                    <a:latin typeface="Ubuntu" panose="020B0504030602030204" pitchFamily="34" charset="0"/>
                  </a:rPr>
                  <a:t>Scan Datasets</a:t>
                </a:r>
              </a:p>
              <a:p>
                <a:pPr algn="ctr"/>
                <a:r>
                  <a:rPr lang="en-US" sz="2000">
                    <a:latin typeface="Ubuntu" panose="020B0504030602030204" pitchFamily="34" charset="0"/>
                  </a:rPr>
                  <a:t>In Power BI </a:t>
                </a:r>
              </a:p>
              <a:p>
                <a:pPr algn="ctr"/>
                <a:r>
                  <a:rPr lang="en-US" sz="2000">
                    <a:latin typeface="Ubuntu" panose="020B0504030602030204" pitchFamily="34" charset="0"/>
                  </a:rPr>
                  <a:t>With CLI + BPA</a:t>
                </a:r>
              </a:p>
            </p:txBody>
          </p:sp>
        </p:grpSp>
        <p:pic>
          <p:nvPicPr>
            <p:cNvPr id="29" name="Graphic 10" descr="Hierarchy with solid fill">
              <a:extLst>
                <a:ext uri="{FF2B5EF4-FFF2-40B4-BE49-F238E27FC236}">
                  <a16:creationId xmlns:a16="http://schemas.microsoft.com/office/drawing/2014/main" id="{4813F694-43D0-3AC2-20A3-130DBAEA5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473429" y="2219475"/>
              <a:ext cx="567771" cy="567771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C825C35-DAC1-E396-4816-34C044609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41677" y="2071618"/>
              <a:ext cx="831273" cy="831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449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AA2A-704A-BC53-9060-F8C2C0DE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this valuable for me?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2BF89-AF0F-10FF-C43C-389E6E3E9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5" y="1253331"/>
            <a:ext cx="11046950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/>
              <a:t>Reduce development time</a:t>
            </a:r>
          </a:p>
          <a:p>
            <a:pPr>
              <a:lnSpc>
                <a:spcPct val="200000"/>
              </a:lnSpc>
            </a:pPr>
            <a:r>
              <a:rPr lang="en-US"/>
              <a:t>Reduce effort on mundane tasks</a:t>
            </a:r>
          </a:p>
          <a:p>
            <a:pPr>
              <a:lnSpc>
                <a:spcPct val="200000"/>
              </a:lnSpc>
            </a:pPr>
            <a:r>
              <a:rPr lang="en-US"/>
              <a:t>Scale &amp; create repeatable solutions</a:t>
            </a:r>
          </a:p>
          <a:p>
            <a:pPr>
              <a:lnSpc>
                <a:spcPct val="200000"/>
              </a:lnSpc>
            </a:pPr>
            <a:r>
              <a:rPr lang="en-US"/>
              <a:t>Create tailored solutions not in the UI</a:t>
            </a:r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267BC6-E114-B250-E52A-92A96815D469}"/>
              </a:ext>
            </a:extLst>
          </p:cNvPr>
          <p:cNvGrpSpPr/>
          <p:nvPr/>
        </p:nvGrpSpPr>
        <p:grpSpPr>
          <a:xfrm>
            <a:off x="630599" y="1509944"/>
            <a:ext cx="605703" cy="605703"/>
            <a:chOff x="227074" y="1041722"/>
            <a:chExt cx="1136068" cy="113606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67AB6AE-9A61-FB5D-118F-0D060BE12C47}"/>
                </a:ext>
              </a:extLst>
            </p:cNvPr>
            <p:cNvSpPr/>
            <p:nvPr/>
          </p:nvSpPr>
          <p:spPr>
            <a:xfrm>
              <a:off x="227074" y="1041722"/>
              <a:ext cx="1136068" cy="1136068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pic>
          <p:nvPicPr>
            <p:cNvPr id="5" name="Graphic 5" descr="Hourglass 90% with solid fill">
              <a:extLst>
                <a:ext uri="{FF2B5EF4-FFF2-40B4-BE49-F238E27FC236}">
                  <a16:creationId xmlns:a16="http://schemas.microsoft.com/office/drawing/2014/main" id="{E5B13F71-4342-CA91-3986-18B6C89EE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24571" y="1251246"/>
              <a:ext cx="755702" cy="75570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EACBEB-6180-695A-AC38-F16A268735C0}"/>
              </a:ext>
            </a:extLst>
          </p:cNvPr>
          <p:cNvGrpSpPr/>
          <p:nvPr/>
        </p:nvGrpSpPr>
        <p:grpSpPr>
          <a:xfrm>
            <a:off x="630599" y="2492906"/>
            <a:ext cx="605703" cy="605703"/>
            <a:chOff x="227074" y="1041722"/>
            <a:chExt cx="1136068" cy="113606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C9DD203-72E6-053D-FF37-7A0AF803BF08}"/>
                </a:ext>
              </a:extLst>
            </p:cNvPr>
            <p:cNvSpPr/>
            <p:nvPr/>
          </p:nvSpPr>
          <p:spPr>
            <a:xfrm>
              <a:off x="227074" y="1041722"/>
              <a:ext cx="1136068" cy="1136068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pic>
          <p:nvPicPr>
            <p:cNvPr id="9" name="Graphic 5" descr="Muscular arm with solid fill">
              <a:extLst>
                <a:ext uri="{FF2B5EF4-FFF2-40B4-BE49-F238E27FC236}">
                  <a16:creationId xmlns:a16="http://schemas.microsoft.com/office/drawing/2014/main" id="{4FC1CB11-A564-F5D0-68EE-F6FA32537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4571" y="1251246"/>
              <a:ext cx="755702" cy="75570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9BF3A8-F0F8-58D9-A030-46C15F368696}"/>
              </a:ext>
            </a:extLst>
          </p:cNvPr>
          <p:cNvGrpSpPr/>
          <p:nvPr/>
        </p:nvGrpSpPr>
        <p:grpSpPr>
          <a:xfrm>
            <a:off x="630599" y="3475868"/>
            <a:ext cx="605703" cy="605703"/>
            <a:chOff x="227074" y="1041722"/>
            <a:chExt cx="1136068" cy="113606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948C264-ADB2-281E-C7E1-75FFCE169CAA}"/>
                </a:ext>
              </a:extLst>
            </p:cNvPr>
            <p:cNvSpPr/>
            <p:nvPr/>
          </p:nvSpPr>
          <p:spPr>
            <a:xfrm>
              <a:off x="227074" y="1041722"/>
              <a:ext cx="1136068" cy="1136068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pic>
          <p:nvPicPr>
            <p:cNvPr id="12" name="Graphic 5" descr="Robot Hand with solid fill">
              <a:extLst>
                <a:ext uri="{FF2B5EF4-FFF2-40B4-BE49-F238E27FC236}">
                  <a16:creationId xmlns:a16="http://schemas.microsoft.com/office/drawing/2014/main" id="{C1AE9FE6-5842-3594-4397-34AFEE6D6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86787" y="1213461"/>
              <a:ext cx="831272" cy="83127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FAD9DF-E2FF-6A01-9C08-02003FD3B17E}"/>
              </a:ext>
            </a:extLst>
          </p:cNvPr>
          <p:cNvGrpSpPr/>
          <p:nvPr/>
        </p:nvGrpSpPr>
        <p:grpSpPr>
          <a:xfrm>
            <a:off x="630599" y="4458830"/>
            <a:ext cx="605703" cy="605703"/>
            <a:chOff x="227074" y="1041722"/>
            <a:chExt cx="1136068" cy="113606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F7879CC-ECDE-978E-882B-71E60BEE61A0}"/>
                </a:ext>
              </a:extLst>
            </p:cNvPr>
            <p:cNvSpPr/>
            <p:nvPr/>
          </p:nvSpPr>
          <p:spPr>
            <a:xfrm>
              <a:off x="227074" y="1041722"/>
              <a:ext cx="1136068" cy="1136068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pic>
          <p:nvPicPr>
            <p:cNvPr id="15" name="Graphic 5" descr="Blueprint with solid fill">
              <a:extLst>
                <a:ext uri="{FF2B5EF4-FFF2-40B4-BE49-F238E27FC236}">
                  <a16:creationId xmlns:a16="http://schemas.microsoft.com/office/drawing/2014/main" id="{585EBB73-D8E8-5F54-F778-996CEB0D6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86787" y="1213461"/>
              <a:ext cx="831272" cy="831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483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E1D5-C0C4-C933-5E8A-A93BC0FD9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When Writing C# Scripts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ADBF2-D895-C9E1-98E5-E0BCB761D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4840231"/>
          </a:xfrm>
        </p:spPr>
        <p:txBody>
          <a:bodyPr>
            <a:normAutofit/>
          </a:bodyPr>
          <a:lstStyle/>
          <a:p>
            <a:r>
              <a:rPr lang="en-US"/>
              <a:t>Identify opportunity for C# Scripting to bring value</a:t>
            </a:r>
          </a:p>
          <a:p>
            <a:r>
              <a:rPr lang="en-US"/>
              <a:t>Identify properties, objects etc. needed</a:t>
            </a:r>
          </a:p>
          <a:p>
            <a:r>
              <a:rPr lang="en-US"/>
              <a:t>Map out a process to script it</a:t>
            </a:r>
          </a:p>
          <a:p>
            <a:r>
              <a:rPr lang="en-US"/>
              <a:t>Write and test C# / LINQ</a:t>
            </a:r>
          </a:p>
          <a:p>
            <a:r>
              <a:rPr lang="en-US"/>
              <a:t>Comment and document the C# Script</a:t>
            </a:r>
          </a:p>
          <a:p>
            <a:r>
              <a:rPr lang="en-US"/>
              <a:t>Save script with version control; configure Macro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C8DE2D4-28B5-63C3-96D1-6A8E1738D4D0}"/>
              </a:ext>
            </a:extLst>
          </p:cNvPr>
          <p:cNvSpPr/>
          <p:nvPr/>
        </p:nvSpPr>
        <p:spPr>
          <a:xfrm>
            <a:off x="386787" y="1461662"/>
            <a:ext cx="406400" cy="406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3F2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GB" b="1">
              <a:solidFill>
                <a:srgbClr val="F3F2F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ABAC3D6-AEE1-0760-29B0-868BA4C580CB}"/>
              </a:ext>
            </a:extLst>
          </p:cNvPr>
          <p:cNvSpPr/>
          <p:nvPr/>
        </p:nvSpPr>
        <p:spPr>
          <a:xfrm>
            <a:off x="386787" y="2221223"/>
            <a:ext cx="406400" cy="406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3F2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GB" b="1">
              <a:solidFill>
                <a:srgbClr val="F3F2F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03DF38-6744-7F47-3F1A-FC49EE6332F9}"/>
              </a:ext>
            </a:extLst>
          </p:cNvPr>
          <p:cNvSpPr/>
          <p:nvPr/>
        </p:nvSpPr>
        <p:spPr>
          <a:xfrm>
            <a:off x="386787" y="2990256"/>
            <a:ext cx="406400" cy="406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3F2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en-GB" b="1">
              <a:solidFill>
                <a:srgbClr val="F3F2F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32EE03-B172-AE61-E1CD-A186F499BFB4}"/>
              </a:ext>
            </a:extLst>
          </p:cNvPr>
          <p:cNvSpPr/>
          <p:nvPr/>
        </p:nvSpPr>
        <p:spPr>
          <a:xfrm>
            <a:off x="386787" y="3749817"/>
            <a:ext cx="406400" cy="406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3F2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en-GB" b="1">
              <a:solidFill>
                <a:srgbClr val="F3F2F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4F6264-52AC-4867-CC4C-1749A9199DF6}"/>
              </a:ext>
            </a:extLst>
          </p:cNvPr>
          <p:cNvSpPr/>
          <p:nvPr/>
        </p:nvSpPr>
        <p:spPr>
          <a:xfrm>
            <a:off x="386787" y="4523788"/>
            <a:ext cx="406400" cy="406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3F2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endParaRPr lang="en-GB" b="1">
              <a:solidFill>
                <a:srgbClr val="F3F2F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D500CC-E7CE-A430-D32F-23678A152603}"/>
              </a:ext>
            </a:extLst>
          </p:cNvPr>
          <p:cNvSpPr/>
          <p:nvPr/>
        </p:nvSpPr>
        <p:spPr>
          <a:xfrm>
            <a:off x="386787" y="5291416"/>
            <a:ext cx="406400" cy="406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3F2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endParaRPr lang="en-GB" b="1">
              <a:solidFill>
                <a:srgbClr val="F3F2F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916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E1D5-C0C4-C933-5E8A-A93BC0FD9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C# Scripting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ADBF2-D895-C9E1-98E5-E0BCB761D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4840231"/>
          </a:xfrm>
        </p:spPr>
        <p:txBody>
          <a:bodyPr>
            <a:normAutofit/>
          </a:bodyPr>
          <a:lstStyle/>
          <a:p>
            <a:r>
              <a:rPr lang="en-US"/>
              <a:t>Sophisticated solutions</a:t>
            </a:r>
          </a:p>
          <a:p>
            <a:r>
              <a:rPr lang="en-US"/>
              <a:t>Usually integrated with other pipelines, APIs, etc.</a:t>
            </a:r>
          </a:p>
          <a:p>
            <a:r>
              <a:rPr lang="en-US"/>
              <a:t>Rely on more than ‘Out-of-the-Box’ scripting API functionality</a:t>
            </a:r>
          </a:p>
        </p:txBody>
      </p:sp>
    </p:spTree>
    <p:extLst>
      <p:ext uri="{BB962C8B-B14F-4D97-AF65-F5344CB8AC3E}">
        <p14:creationId xmlns:p14="http://schemas.microsoft.com/office/powerpoint/2010/main" val="4042076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E1D5-C0C4-C933-5E8A-A93BC0FD9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ADBF2-D895-C9E1-98E5-E0BCB761D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48402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953327-7F63-B4E1-15E6-63A34C7F346A}"/>
              </a:ext>
            </a:extLst>
          </p:cNvPr>
          <p:cNvGrpSpPr/>
          <p:nvPr/>
        </p:nvGrpSpPr>
        <p:grpSpPr>
          <a:xfrm>
            <a:off x="248476" y="2385767"/>
            <a:ext cx="2715011" cy="3114967"/>
            <a:chOff x="981391" y="2182567"/>
            <a:chExt cx="2715011" cy="311496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0B50F4-795A-AB61-82CD-D71E307CD6BE}"/>
                </a:ext>
              </a:extLst>
            </p:cNvPr>
            <p:cNvGrpSpPr/>
            <p:nvPr/>
          </p:nvGrpSpPr>
          <p:grpSpPr>
            <a:xfrm>
              <a:off x="981391" y="2182567"/>
              <a:ext cx="2715011" cy="3114967"/>
              <a:chOff x="272359" y="1891002"/>
              <a:chExt cx="2715011" cy="3114967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5B9C1B5-3581-E210-E7B8-0B4492B6DDBC}"/>
                  </a:ext>
                </a:extLst>
              </p:cNvPr>
              <p:cNvSpPr/>
              <p:nvPr/>
            </p:nvSpPr>
            <p:spPr>
              <a:xfrm>
                <a:off x="1061830" y="1891002"/>
                <a:ext cx="1136068" cy="1136068"/>
              </a:xfrm>
              <a:prstGeom prst="roundRect">
                <a:avLst>
                  <a:gd name="adj" fmla="val 13356"/>
                </a:avLst>
              </a:prstGeom>
              <a:solidFill>
                <a:srgbClr val="FFFFFF"/>
              </a:solidFill>
              <a:ln w="9525">
                <a:solidFill>
                  <a:srgbClr val="DCDC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85EC8C-70C0-144F-0400-37E546224900}"/>
                  </a:ext>
                </a:extLst>
              </p:cNvPr>
              <p:cNvSpPr txBox="1"/>
              <p:nvPr/>
            </p:nvSpPr>
            <p:spPr>
              <a:xfrm>
                <a:off x="272359" y="3190087"/>
                <a:ext cx="271501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>
                    <a:latin typeface="Ubuntu" panose="020B0504030602030204" pitchFamily="34" charset="0"/>
                  </a:rPr>
                  <a:t>Format Power Query Partition M Expressions Automatically</a:t>
                </a:r>
              </a:p>
            </p:txBody>
          </p:sp>
        </p:grpSp>
        <p:pic>
          <p:nvPicPr>
            <p:cNvPr id="6" name="Graphic 22">
              <a:extLst>
                <a:ext uri="{FF2B5EF4-FFF2-40B4-BE49-F238E27FC236}">
                  <a16:creationId xmlns:a16="http://schemas.microsoft.com/office/drawing/2014/main" id="{900C6B86-3746-B8AB-8D1C-66FE51BF2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23260" y="2346651"/>
              <a:ext cx="831273" cy="83127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3E3F52-A917-829B-F43A-3AD7C00E5D52}"/>
              </a:ext>
            </a:extLst>
          </p:cNvPr>
          <p:cNvGrpSpPr/>
          <p:nvPr/>
        </p:nvGrpSpPr>
        <p:grpSpPr>
          <a:xfrm>
            <a:off x="6347854" y="2385767"/>
            <a:ext cx="2715011" cy="3114967"/>
            <a:chOff x="4553594" y="2182567"/>
            <a:chExt cx="2715011" cy="311496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F29952-FF86-8C99-FA0A-6E1D97D94764}"/>
                </a:ext>
              </a:extLst>
            </p:cNvPr>
            <p:cNvGrpSpPr/>
            <p:nvPr/>
          </p:nvGrpSpPr>
          <p:grpSpPr>
            <a:xfrm>
              <a:off x="4553594" y="2182567"/>
              <a:ext cx="2715011" cy="3114967"/>
              <a:chOff x="272359" y="1891002"/>
              <a:chExt cx="2715011" cy="3114967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6BA3434-A438-220E-BDE0-5F0598BC9D0B}"/>
                  </a:ext>
                </a:extLst>
              </p:cNvPr>
              <p:cNvSpPr/>
              <p:nvPr/>
            </p:nvSpPr>
            <p:spPr>
              <a:xfrm>
                <a:off x="1061830" y="1891002"/>
                <a:ext cx="1136068" cy="1136068"/>
              </a:xfrm>
              <a:prstGeom prst="roundRect">
                <a:avLst>
                  <a:gd name="adj" fmla="val 13356"/>
                </a:avLst>
              </a:prstGeom>
              <a:solidFill>
                <a:srgbClr val="FFFFFF"/>
              </a:solidFill>
              <a:ln w="9525">
                <a:solidFill>
                  <a:srgbClr val="DCDC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9F514C-E51D-A702-C3E7-E6EA0F8EB6FF}"/>
                  </a:ext>
                </a:extLst>
              </p:cNvPr>
              <p:cNvSpPr txBox="1"/>
              <p:nvPr/>
            </p:nvSpPr>
            <p:spPr>
              <a:xfrm>
                <a:off x="272359" y="3190087"/>
                <a:ext cx="271501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>
                    <a:latin typeface="Ubuntu" panose="020B0504030602030204" pitchFamily="34" charset="0"/>
                  </a:rPr>
                  <a:t>Automated Testing for CI/CD with</a:t>
                </a:r>
                <a:br>
                  <a:rPr lang="en-US" sz="2800">
                    <a:latin typeface="Ubuntu" panose="020B0504030602030204" pitchFamily="34" charset="0"/>
                  </a:rPr>
                </a:br>
                <a:r>
                  <a:rPr lang="en-US" sz="2800">
                    <a:latin typeface="Ubuntu" panose="020B0504030602030204" pitchFamily="34" charset="0"/>
                  </a:rPr>
                  <a:t>DAX Queries</a:t>
                </a:r>
              </a:p>
            </p:txBody>
          </p:sp>
        </p:grpSp>
        <p:pic>
          <p:nvPicPr>
            <p:cNvPr id="16" name="Graphic 15" descr="Test Dummy with solid fill">
              <a:extLst>
                <a:ext uri="{FF2B5EF4-FFF2-40B4-BE49-F238E27FC236}">
                  <a16:creationId xmlns:a16="http://schemas.microsoft.com/office/drawing/2014/main" id="{09E60EDC-7050-50AF-9927-758BE0E9C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533246" y="2389034"/>
              <a:ext cx="755703" cy="755703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43FD1E-50C6-2B7B-FD08-3E8C12CBED90}"/>
              </a:ext>
            </a:extLst>
          </p:cNvPr>
          <p:cNvGrpSpPr/>
          <p:nvPr/>
        </p:nvGrpSpPr>
        <p:grpSpPr>
          <a:xfrm>
            <a:off x="3298165" y="2385767"/>
            <a:ext cx="2715011" cy="3114967"/>
            <a:chOff x="4553594" y="2182567"/>
            <a:chExt cx="2715011" cy="3114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96405E5-5631-3382-0206-67798F2E85B7}"/>
                </a:ext>
              </a:extLst>
            </p:cNvPr>
            <p:cNvGrpSpPr/>
            <p:nvPr/>
          </p:nvGrpSpPr>
          <p:grpSpPr>
            <a:xfrm>
              <a:off x="4553594" y="2182567"/>
              <a:ext cx="2715011" cy="3114967"/>
              <a:chOff x="272359" y="1891002"/>
              <a:chExt cx="2715011" cy="3114967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C43F19B-A0F8-568E-C91E-95CA29A4DDF4}"/>
                  </a:ext>
                </a:extLst>
              </p:cNvPr>
              <p:cNvSpPr/>
              <p:nvPr/>
            </p:nvSpPr>
            <p:spPr>
              <a:xfrm>
                <a:off x="1061830" y="1891002"/>
                <a:ext cx="1136068" cy="1136068"/>
              </a:xfrm>
              <a:prstGeom prst="roundRect">
                <a:avLst>
                  <a:gd name="adj" fmla="val 13356"/>
                </a:avLst>
              </a:prstGeom>
              <a:solidFill>
                <a:srgbClr val="FFFFFF"/>
              </a:solidFill>
              <a:ln w="9525">
                <a:solidFill>
                  <a:srgbClr val="DCDC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6ACC90-0646-1E48-9F95-12B84297AB3B}"/>
                  </a:ext>
                </a:extLst>
              </p:cNvPr>
              <p:cNvSpPr txBox="1"/>
              <p:nvPr/>
            </p:nvSpPr>
            <p:spPr>
              <a:xfrm>
                <a:off x="272359" y="3190087"/>
                <a:ext cx="271501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>
                    <a:latin typeface="Ubuntu" panose="020B0504030602030204" pitchFamily="34" charset="0"/>
                  </a:rPr>
                  <a:t>Scan datasets using the CLI + Best Practice Analyzer</a:t>
                </a:r>
              </a:p>
            </p:txBody>
          </p:sp>
        </p:grpSp>
        <p:pic>
          <p:nvPicPr>
            <p:cNvPr id="19" name="Graphic 10" descr="Hierarchy with solid fill">
              <a:extLst>
                <a:ext uri="{FF2B5EF4-FFF2-40B4-BE49-F238E27FC236}">
                  <a16:creationId xmlns:a16="http://schemas.microsoft.com/office/drawing/2014/main" id="{124527E8-C029-E8FD-EBC1-CE9B0A782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627105" y="2451982"/>
              <a:ext cx="567771" cy="567771"/>
            </a:xfrm>
            <a:prstGeom prst="rect">
              <a:avLst/>
            </a:prstGeom>
          </p:spPr>
        </p:pic>
        <p:pic>
          <p:nvPicPr>
            <p:cNvPr id="20" name="Graphic 10">
              <a:extLst>
                <a:ext uri="{FF2B5EF4-FFF2-40B4-BE49-F238E27FC236}">
                  <a16:creationId xmlns:a16="http://schemas.microsoft.com/office/drawing/2014/main" id="{17625DF9-B76A-499D-E973-2F05702E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95353" y="2334964"/>
              <a:ext cx="831273" cy="83127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8D36B2-BA02-FB99-2BDA-C0D9B3448FC8}"/>
              </a:ext>
            </a:extLst>
          </p:cNvPr>
          <p:cNvGrpSpPr/>
          <p:nvPr/>
        </p:nvGrpSpPr>
        <p:grpSpPr>
          <a:xfrm>
            <a:off x="9218670" y="2385767"/>
            <a:ext cx="2715011" cy="3114967"/>
            <a:chOff x="4553594" y="2182567"/>
            <a:chExt cx="2715011" cy="311496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63D1AC-F1DE-A582-8CB5-8C0C55CE21BE}"/>
                </a:ext>
              </a:extLst>
            </p:cNvPr>
            <p:cNvGrpSpPr/>
            <p:nvPr/>
          </p:nvGrpSpPr>
          <p:grpSpPr>
            <a:xfrm>
              <a:off x="4553594" y="2182567"/>
              <a:ext cx="2715011" cy="3114967"/>
              <a:chOff x="272359" y="1891002"/>
              <a:chExt cx="2715011" cy="3114967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FFEC438D-F550-0FB4-DFAC-C664217B3F59}"/>
                  </a:ext>
                </a:extLst>
              </p:cNvPr>
              <p:cNvSpPr/>
              <p:nvPr/>
            </p:nvSpPr>
            <p:spPr>
              <a:xfrm>
                <a:off x="1061830" y="1891002"/>
                <a:ext cx="1136068" cy="1136068"/>
              </a:xfrm>
              <a:prstGeom prst="roundRect">
                <a:avLst>
                  <a:gd name="adj" fmla="val 13356"/>
                </a:avLst>
              </a:prstGeom>
              <a:solidFill>
                <a:srgbClr val="FFFFFF"/>
              </a:solidFill>
              <a:ln w="9525">
                <a:solidFill>
                  <a:srgbClr val="DCDC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ACB1F40-B340-20DF-8702-6230826A0BE8}"/>
                  </a:ext>
                </a:extLst>
              </p:cNvPr>
              <p:cNvSpPr txBox="1"/>
              <p:nvPr/>
            </p:nvSpPr>
            <p:spPr>
              <a:xfrm>
                <a:off x="272359" y="3190087"/>
                <a:ext cx="271501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>
                    <a:latin typeface="Ubuntu" panose="020B0504030602030204" pitchFamily="34" charset="0"/>
                  </a:rPr>
                  <a:t>Create Field Parameter Table for Selected Fields</a:t>
                </a:r>
              </a:p>
            </p:txBody>
          </p:sp>
        </p:grpSp>
        <p:pic>
          <p:nvPicPr>
            <p:cNvPr id="24" name="Graphic 23" descr="Table with solid fill">
              <a:extLst>
                <a:ext uri="{FF2B5EF4-FFF2-40B4-BE49-F238E27FC236}">
                  <a16:creationId xmlns:a16="http://schemas.microsoft.com/office/drawing/2014/main" id="{D59BE9AF-E193-AA46-9E11-3C0EB6C21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5533246" y="2389034"/>
              <a:ext cx="755703" cy="755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52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43D-017E-F21B-5F04-CF95E6C2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727F1-50A3-1DA4-9823-CFF570991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r>
              <a:rPr lang="en-US"/>
              <a:t>Tabular Editor </a:t>
            </a:r>
            <a:r>
              <a:rPr lang="da-DK">
                <a:hlinkClick r:id="rId2"/>
              </a:rPr>
              <a:t>C# Script Library </a:t>
            </a:r>
            <a:endParaRPr lang="da-DK"/>
          </a:p>
          <a:p>
            <a:r>
              <a:rPr lang="en-US" err="1"/>
              <a:t>PowerBI.Tips</a:t>
            </a:r>
            <a:r>
              <a:rPr lang="en-US"/>
              <a:t> </a:t>
            </a:r>
            <a:r>
              <a:rPr lang="en-US" err="1"/>
              <a:t>Github</a:t>
            </a:r>
            <a:r>
              <a:rPr lang="en-US"/>
              <a:t> : </a:t>
            </a:r>
            <a:r>
              <a:rPr lang="en-US" err="1">
                <a:hlinkClick r:id="rId3"/>
              </a:rPr>
              <a:t>PowerBI</a:t>
            </a:r>
            <a:r>
              <a:rPr lang="en-US">
                <a:hlinkClick r:id="rId3"/>
              </a:rPr>
              <a:t>-tips/</a:t>
            </a:r>
            <a:r>
              <a:rPr lang="en-US" err="1">
                <a:hlinkClick r:id="rId3"/>
              </a:rPr>
              <a:t>TabularEditor</a:t>
            </a:r>
            <a:r>
              <a:rPr lang="en-US">
                <a:hlinkClick r:id="rId3"/>
              </a:rPr>
              <a:t>-Scripts</a:t>
            </a:r>
            <a:endParaRPr lang="en-US"/>
          </a:p>
          <a:p>
            <a:r>
              <a:rPr lang="en-US"/>
              <a:t>Michael Kowalski: </a:t>
            </a:r>
            <a:r>
              <a:rPr lang="da-DK">
                <a:hlinkClick r:id="rId4"/>
              </a:rPr>
              <a:t>Useful code for tabular modeling and automation 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3545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102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C3D3-5B74-33E1-7610-B4089702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TE2 vs TE3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DA5B6F-E319-6C2D-1555-3D86AA74B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787" y="1174456"/>
            <a:ext cx="5181600" cy="4351338"/>
          </a:xfrm>
        </p:spPr>
        <p:txBody>
          <a:bodyPr/>
          <a:lstStyle/>
          <a:p>
            <a:r>
              <a:rPr lang="en-US"/>
              <a:t>Tabular Editor 2</a:t>
            </a:r>
          </a:p>
          <a:p>
            <a:pPr lvl="1"/>
            <a:r>
              <a:rPr lang="en-US"/>
              <a:t>Open source &amp; free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A31485-E3CC-0D95-8253-19480BA53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0629" y="1174456"/>
            <a:ext cx="5181600" cy="4351338"/>
          </a:xfrm>
        </p:spPr>
        <p:txBody>
          <a:bodyPr/>
          <a:lstStyle/>
          <a:p>
            <a:r>
              <a:rPr lang="en-US"/>
              <a:t>Tabular Editor 3</a:t>
            </a:r>
          </a:p>
          <a:p>
            <a:pPr lvl="1"/>
            <a:r>
              <a:rPr lang="en-US"/>
              <a:t>Commercial product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5A2048-F808-86CD-400D-312D2D942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87" y="2691288"/>
            <a:ext cx="5062938" cy="338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48DA520-B783-1475-AC78-D9852F2A2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291" y="2691288"/>
            <a:ext cx="5355922" cy="321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120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94A909-60FB-E4AC-F602-70399FE36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814" y="317276"/>
            <a:ext cx="5737186" cy="1112396"/>
          </a:xfrm>
        </p:spPr>
        <p:txBody>
          <a:bodyPr/>
          <a:lstStyle/>
          <a:p>
            <a:r>
              <a:rPr lang="en-US" sz="5400"/>
              <a:t>Q&amp;A</a:t>
            </a:r>
            <a:endParaRPr lang="en-GB" sz="540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0598241-5DC9-B992-3B53-1882DE4F52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633" b="8633"/>
          <a:stretch>
            <a:fillRect/>
          </a:stretch>
        </p:blipFill>
        <p:spPr>
          <a:xfrm>
            <a:off x="7035732" y="1585645"/>
            <a:ext cx="3918575" cy="3241816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575B3D-FF16-34AD-8D18-874E3E6D0FB8}"/>
              </a:ext>
            </a:extLst>
          </p:cNvPr>
          <p:cNvSpPr/>
          <p:nvPr/>
        </p:nvSpPr>
        <p:spPr>
          <a:xfrm>
            <a:off x="8569283" y="6032417"/>
            <a:ext cx="3529842" cy="707226"/>
          </a:xfrm>
          <a:prstGeom prst="rect">
            <a:avLst/>
          </a:prstGeom>
          <a:solidFill>
            <a:srgbClr val="F1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36422-A22B-ED3C-599D-6905F5C70B1D}"/>
              </a:ext>
            </a:extLst>
          </p:cNvPr>
          <p:cNvSpPr txBox="1"/>
          <p:nvPr/>
        </p:nvSpPr>
        <p:spPr>
          <a:xfrm>
            <a:off x="358814" y="1316795"/>
            <a:ext cx="6130776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5400" b="0">
                <a:solidFill>
                  <a:srgbClr val="00766E"/>
                </a:solidFill>
                <a:latin typeface="Ubuntu" panose="020B0504030602030204" pitchFamily="34" charset="0"/>
                <a:ea typeface="+mj-ea"/>
                <a:cs typeface="+mj-cs"/>
              </a:defRPr>
            </a:lvl1pPr>
          </a:lstStyle>
          <a:p>
            <a:r>
              <a:rPr lang="en-US" sz="2800"/>
              <a:t>Become a Power BI data modeling wizard using Tabular Editor 3</a:t>
            </a:r>
            <a:endParaRPr lang="da-DK" sz="28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E28B3A-17A2-A4DF-512D-9079940DEFCC}"/>
              </a:ext>
            </a:extLst>
          </p:cNvPr>
          <p:cNvPicPr>
            <a:picLocks noChangeAspect="1" noChangeArrowheads="1"/>
          </p:cNvPicPr>
          <p:nvPr/>
        </p:nvPicPr>
        <p:blipFill>
          <a:blip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" y="2429191"/>
            <a:ext cx="3646169" cy="3646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08BD51-BF0E-649C-77D7-39A1FB8A7AA1}"/>
              </a:ext>
            </a:extLst>
          </p:cNvPr>
          <p:cNvSpPr txBox="1"/>
          <p:nvPr/>
        </p:nvSpPr>
        <p:spPr>
          <a:xfrm>
            <a:off x="5829557" y="5541205"/>
            <a:ext cx="6130776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5400" b="0">
                <a:solidFill>
                  <a:srgbClr val="00766E"/>
                </a:solidFill>
                <a:latin typeface="Ubuntu" panose="020B0504030602030204" pitchFamily="34" charset="0"/>
                <a:ea typeface="+mj-ea"/>
                <a:cs typeface="+mj-cs"/>
              </a:defRPr>
            </a:lvl1pPr>
          </a:lstStyle>
          <a:p>
            <a:r>
              <a:rPr lang="en-US" sz="2800"/>
              <a:t>Link to session evaluation</a:t>
            </a:r>
            <a:endParaRPr lang="da-DK" sz="28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43A434-087C-4BAD-33A6-1351229D21E9}"/>
              </a:ext>
            </a:extLst>
          </p:cNvPr>
          <p:cNvCxnSpPr/>
          <p:nvPr/>
        </p:nvCxnSpPr>
        <p:spPr>
          <a:xfrm flipH="1" flipV="1">
            <a:off x="5256857" y="5313099"/>
            <a:ext cx="498022" cy="456211"/>
          </a:xfrm>
          <a:prstGeom prst="straightConnector1">
            <a:avLst/>
          </a:prstGeom>
          <a:ln w="57150">
            <a:solidFill>
              <a:srgbClr val="00766E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0596C0C-5B8C-3B8C-A867-E347997F7273}"/>
              </a:ext>
            </a:extLst>
          </p:cNvPr>
          <p:cNvSpPr txBox="1"/>
          <p:nvPr/>
        </p:nvSpPr>
        <p:spPr>
          <a:xfrm>
            <a:off x="904956" y="6201364"/>
            <a:ext cx="6130776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5400" b="0">
                <a:solidFill>
                  <a:srgbClr val="00766E"/>
                </a:solidFill>
                <a:latin typeface="Ubuntu" panose="020B0504030602030204" pitchFamily="34" charset="0"/>
                <a:ea typeface="+mj-ea"/>
                <a:cs typeface="+mj-cs"/>
              </a:defRPr>
            </a:lvl1pPr>
          </a:lstStyle>
          <a:p>
            <a:r>
              <a:rPr lang="en-US" sz="2800" u="sng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https://sqlb.it/?10295</a:t>
            </a:r>
            <a:endParaRPr lang="da-DK" sz="1200"/>
          </a:p>
        </p:txBody>
      </p:sp>
    </p:spTree>
    <p:extLst>
      <p:ext uri="{BB962C8B-B14F-4D97-AF65-F5344CB8AC3E}">
        <p14:creationId xmlns:p14="http://schemas.microsoft.com/office/powerpoint/2010/main" val="4083711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75F956A9-C72F-89FD-389C-8B1EDAFF55C7}"/>
              </a:ext>
            </a:extLst>
          </p:cNvPr>
          <p:cNvSpPr txBox="1">
            <a:spLocks/>
          </p:cNvSpPr>
          <p:nvPr/>
        </p:nvSpPr>
        <p:spPr>
          <a:xfrm>
            <a:off x="4322796" y="1701451"/>
            <a:ext cx="3932237" cy="1600200"/>
          </a:xfrm>
          <a:prstGeom prst="rect">
            <a:avLst/>
          </a:prstGeom>
        </p:spPr>
        <p:txBody>
          <a:bodyPr/>
          <a:lstStyle>
            <a:lvl1pPr marL="274320" algn="l" defTabSz="914400" rtl="0" eaLnBrk="1" latinLnBrk="0" hangingPunct="1">
              <a:lnSpc>
                <a:spcPct val="150000"/>
              </a:lnSpc>
              <a:spcBef>
                <a:spcPts val="0"/>
              </a:spcBef>
              <a:buNone/>
              <a:defRPr sz="4400" kern="1200">
                <a:solidFill>
                  <a:srgbClr val="00766E"/>
                </a:solidFill>
                <a:latin typeface="Ubuntu" panose="020B050403060203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473A7575-0996-6CD5-AFC6-6B1F48893CC5}"/>
              </a:ext>
            </a:extLst>
          </p:cNvPr>
          <p:cNvSpPr txBox="1">
            <a:spLocks/>
          </p:cNvSpPr>
          <p:nvPr/>
        </p:nvSpPr>
        <p:spPr>
          <a:xfrm>
            <a:off x="4957449" y="2566792"/>
            <a:ext cx="2904722" cy="114508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457200" indent="-4572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 kern="1200">
                <a:solidFill>
                  <a:srgbClr val="3B4244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8032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Open Sans" panose="020B0606030504020204" pitchFamily="34" charset="0"/>
              <a:buChar char="»"/>
              <a:defRPr sz="24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604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176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748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Do come see us </a:t>
            </a:r>
            <a:br>
              <a:rPr lang="en-US" sz="2400"/>
            </a:br>
            <a:r>
              <a:rPr lang="en-US" sz="2400"/>
              <a:t>at our sponsor booth</a:t>
            </a:r>
          </a:p>
        </p:txBody>
      </p:sp>
    </p:spTree>
    <p:extLst>
      <p:ext uri="{BB962C8B-B14F-4D97-AF65-F5344CB8AC3E}">
        <p14:creationId xmlns:p14="http://schemas.microsoft.com/office/powerpoint/2010/main" val="3190312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1A4FF-0CA0-8C33-076C-AD7F3159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TE2 vs TE3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1EB63-C837-80E2-5ED9-910D42B6C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041722"/>
            <a:ext cx="5563799" cy="53047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498A740-D83A-8811-0729-554CB7756358}"/>
              </a:ext>
            </a:extLst>
          </p:cNvPr>
          <p:cNvSpPr/>
          <p:nvPr/>
        </p:nvSpPr>
        <p:spPr>
          <a:xfrm>
            <a:off x="609595" y="1050871"/>
            <a:ext cx="5563799" cy="529559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F1E85A-0294-A528-9D94-19DAC8CAF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8" y="1411163"/>
            <a:ext cx="5563799" cy="1884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FA9A85-CCCC-A040-81B5-D54A01FD9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8" y="2140254"/>
            <a:ext cx="5563799" cy="1884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35B721-6F95-9E72-4127-117FCE51C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7" y="3601608"/>
            <a:ext cx="5563799" cy="7359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5223C6-F93B-3DF1-616C-6D491E843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7" y="4515243"/>
            <a:ext cx="5563799" cy="370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4D6EBA-4565-ADD9-1B92-D2D7709106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6" y="5064401"/>
            <a:ext cx="5563799" cy="1884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42A9FF-3233-5F6E-2926-91243583E8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96" y="5975546"/>
            <a:ext cx="5563799" cy="3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73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26615 -0.0009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7" y="-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26615 -0.00092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7" y="-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26433 -0.00139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1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5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0.2629 -0.10741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38" y="-537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75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2629 -0.07361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38" y="-368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75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0.26159 -0.15185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B5C13C-8151-A656-8D9B-382E9E4BC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4361316"/>
            <a:ext cx="9180000" cy="1655762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00A99D"/>
                </a:solidFill>
              </a:rPr>
              <a:t>Improve your DAX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0263-2921-5AFF-FEA6-FC7D09909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1881641"/>
            <a:ext cx="91800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>
                <a:solidFill>
                  <a:srgbClr val="00A99D"/>
                </a:solidFill>
              </a:rPr>
              <a:t>Tabular Editor and Power BI Desktop better together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741E7B8-DA10-F966-56BE-0E9E9F3B5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176" y="5599772"/>
            <a:ext cx="2114576" cy="251645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9B8A92A-D685-9D50-EA07-E2C4AB710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9239"/>
            <a:ext cx="1426315" cy="23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2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638-3AB0-100A-C11F-4BEBBDBF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Improve your DAX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1AF4-2BF5-662B-1745-77113AE03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944" y="1263394"/>
            <a:ext cx="10882746" cy="4749479"/>
          </a:xfrm>
        </p:spPr>
        <p:txBody>
          <a:bodyPr>
            <a:normAutofit/>
          </a:bodyPr>
          <a:lstStyle/>
          <a:p>
            <a:r>
              <a:rPr lang="en-US"/>
              <a:t>Write better DAX in less time</a:t>
            </a:r>
          </a:p>
          <a:p>
            <a:pPr lvl="1"/>
            <a:r>
              <a:rPr lang="en-US"/>
              <a:t>Code Assistance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D8AC66-6484-B53D-BE0E-498EAB1879B6}"/>
              </a:ext>
            </a:extLst>
          </p:cNvPr>
          <p:cNvGrpSpPr/>
          <p:nvPr/>
        </p:nvGrpSpPr>
        <p:grpSpPr>
          <a:xfrm>
            <a:off x="2729344" y="2829768"/>
            <a:ext cx="1136068" cy="1136068"/>
            <a:chOff x="7003473" y="2098964"/>
            <a:chExt cx="789709" cy="78970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DC64F66-FEAD-E180-E656-017A06712FBD}"/>
                </a:ext>
              </a:extLst>
            </p:cNvPr>
            <p:cNvSpPr/>
            <p:nvPr/>
          </p:nvSpPr>
          <p:spPr>
            <a:xfrm>
              <a:off x="7003473" y="2098964"/>
              <a:ext cx="789709" cy="789709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Graphic 5" descr="Chat bubble with solid fill">
              <a:extLst>
                <a:ext uri="{FF2B5EF4-FFF2-40B4-BE49-F238E27FC236}">
                  <a16:creationId xmlns:a16="http://schemas.microsoft.com/office/drawing/2014/main" id="{AD190C20-D94C-0DCF-0677-6BFD21355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131630" y="2227121"/>
              <a:ext cx="533402" cy="53340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AEBEC1-BF53-CD1D-8589-968159B4D683}"/>
              </a:ext>
            </a:extLst>
          </p:cNvPr>
          <p:cNvGrpSpPr/>
          <p:nvPr/>
        </p:nvGrpSpPr>
        <p:grpSpPr>
          <a:xfrm>
            <a:off x="4516578" y="2829768"/>
            <a:ext cx="1136068" cy="1136068"/>
            <a:chOff x="4516578" y="2829768"/>
            <a:chExt cx="1136068" cy="113606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2C7B20-7DDA-8E68-3B11-FD0B911CF011}"/>
                </a:ext>
              </a:extLst>
            </p:cNvPr>
            <p:cNvSpPr/>
            <p:nvPr/>
          </p:nvSpPr>
          <p:spPr>
            <a:xfrm>
              <a:off x="4516578" y="2829768"/>
              <a:ext cx="1136068" cy="1136068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Graphic 8" descr="Mining tools with solid fill">
              <a:extLst>
                <a:ext uri="{FF2B5EF4-FFF2-40B4-BE49-F238E27FC236}">
                  <a16:creationId xmlns:a16="http://schemas.microsoft.com/office/drawing/2014/main" id="{93F116BA-2116-7CF8-3362-B29C4803E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732944" y="3029557"/>
              <a:ext cx="697588" cy="69758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859835-FFE5-F4DA-9C31-BDA61BB7E62B}"/>
              </a:ext>
            </a:extLst>
          </p:cNvPr>
          <p:cNvGrpSpPr/>
          <p:nvPr/>
        </p:nvGrpSpPr>
        <p:grpSpPr>
          <a:xfrm>
            <a:off x="942110" y="2829768"/>
            <a:ext cx="1136068" cy="1136068"/>
            <a:chOff x="942110" y="2829768"/>
            <a:chExt cx="1136068" cy="1136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F3374D3-3AE2-0315-E822-8D3BEDA8AD6A}"/>
                </a:ext>
              </a:extLst>
            </p:cNvPr>
            <p:cNvGrpSpPr/>
            <p:nvPr/>
          </p:nvGrpSpPr>
          <p:grpSpPr>
            <a:xfrm>
              <a:off x="942110" y="2829768"/>
              <a:ext cx="1136068" cy="1136068"/>
              <a:chOff x="7003473" y="2098964"/>
              <a:chExt cx="789709" cy="789709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0667700-7639-7EEB-B51C-21B5BD6AAE8D}"/>
                  </a:ext>
                </a:extLst>
              </p:cNvPr>
              <p:cNvSpPr/>
              <p:nvPr/>
            </p:nvSpPr>
            <p:spPr>
              <a:xfrm>
                <a:off x="7003473" y="2098964"/>
                <a:ext cx="789709" cy="789709"/>
              </a:xfrm>
              <a:prstGeom prst="roundRect">
                <a:avLst>
                  <a:gd name="adj" fmla="val 13356"/>
                </a:avLst>
              </a:prstGeom>
              <a:solidFill>
                <a:srgbClr val="FFFFFF"/>
              </a:solidFill>
              <a:ln w="9525">
                <a:solidFill>
                  <a:srgbClr val="DCDC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" name="Graphic 5" descr="Arrow circle with solid fill">
                <a:extLst>
                  <a:ext uri="{FF2B5EF4-FFF2-40B4-BE49-F238E27FC236}">
                    <a16:creationId xmlns:a16="http://schemas.microsoft.com/office/drawing/2014/main" id="{CEF7A6E9-36CD-F961-4ED4-88044D49C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7043349" y="2138840"/>
                <a:ext cx="709956" cy="709956"/>
              </a:xfrm>
              <a:prstGeom prst="rect">
                <a:avLst/>
              </a:prstGeom>
            </p:spPr>
          </p:pic>
        </p:grpSp>
        <p:pic>
          <p:nvPicPr>
            <p:cNvPr id="15" name="Graphic 14" descr="Text with solid fill">
              <a:extLst>
                <a:ext uri="{FF2B5EF4-FFF2-40B4-BE49-F238E27FC236}">
                  <a16:creationId xmlns:a16="http://schemas.microsoft.com/office/drawing/2014/main" id="{BBE6A972-205F-FDAF-89CC-65B3706C7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329675" y="3191933"/>
              <a:ext cx="384825" cy="384825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12C8600-87A5-BFD8-06DB-EBA69897BA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5566" y="1397439"/>
            <a:ext cx="5485490" cy="406312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91DA065-EBB3-F8BC-3AB8-810914A32D3D}"/>
              </a:ext>
            </a:extLst>
          </p:cNvPr>
          <p:cNvGrpSpPr/>
          <p:nvPr/>
        </p:nvGrpSpPr>
        <p:grpSpPr>
          <a:xfrm>
            <a:off x="9632981" y="2599721"/>
            <a:ext cx="259200" cy="277200"/>
            <a:chOff x="942110" y="2829768"/>
            <a:chExt cx="1136068" cy="113606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5B03F5-0E54-E15D-51BE-4F7A405E90AD}"/>
                </a:ext>
              </a:extLst>
            </p:cNvPr>
            <p:cNvGrpSpPr/>
            <p:nvPr/>
          </p:nvGrpSpPr>
          <p:grpSpPr>
            <a:xfrm>
              <a:off x="942110" y="2829768"/>
              <a:ext cx="1136068" cy="1136068"/>
              <a:chOff x="7003473" y="2098964"/>
              <a:chExt cx="789709" cy="789709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80DE006C-AE06-32D2-A390-569A7FE75D7E}"/>
                  </a:ext>
                </a:extLst>
              </p:cNvPr>
              <p:cNvSpPr/>
              <p:nvPr/>
            </p:nvSpPr>
            <p:spPr>
              <a:xfrm>
                <a:off x="7003473" y="2098964"/>
                <a:ext cx="789709" cy="789709"/>
              </a:xfrm>
              <a:prstGeom prst="roundRect">
                <a:avLst>
                  <a:gd name="adj" fmla="val 13356"/>
                </a:avLst>
              </a:prstGeom>
              <a:solidFill>
                <a:srgbClr val="FFFFFF"/>
              </a:solidFill>
              <a:ln w="9525">
                <a:solidFill>
                  <a:srgbClr val="DCDC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2" name="Graphic 21" descr="Arrow circle with solid fill">
                <a:extLst>
                  <a:ext uri="{FF2B5EF4-FFF2-40B4-BE49-F238E27FC236}">
                    <a16:creationId xmlns:a16="http://schemas.microsoft.com/office/drawing/2014/main" id="{06E0D54F-8274-FF5E-5EC6-ABFF1C35B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7043349" y="2138840"/>
                <a:ext cx="709956" cy="709956"/>
              </a:xfrm>
              <a:prstGeom prst="rect">
                <a:avLst/>
              </a:prstGeom>
            </p:spPr>
          </p:pic>
        </p:grpSp>
        <p:pic>
          <p:nvPicPr>
            <p:cNvPr id="20" name="Graphic 19" descr="Text with solid fill">
              <a:extLst>
                <a:ext uri="{FF2B5EF4-FFF2-40B4-BE49-F238E27FC236}">
                  <a16:creationId xmlns:a16="http://schemas.microsoft.com/office/drawing/2014/main" id="{A6ECFD9C-BE92-9E70-E382-E136A364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329675" y="3191933"/>
              <a:ext cx="384825" cy="38482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46DC45-463D-8D1E-B96D-AB5F0F1228FB}"/>
              </a:ext>
            </a:extLst>
          </p:cNvPr>
          <p:cNvGrpSpPr/>
          <p:nvPr/>
        </p:nvGrpSpPr>
        <p:grpSpPr>
          <a:xfrm>
            <a:off x="9073889" y="1595596"/>
            <a:ext cx="315588" cy="276529"/>
            <a:chOff x="7003473" y="2098964"/>
            <a:chExt cx="789709" cy="789709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98245A-2889-2595-844B-1A7F7A750B4F}"/>
                </a:ext>
              </a:extLst>
            </p:cNvPr>
            <p:cNvSpPr/>
            <p:nvPr/>
          </p:nvSpPr>
          <p:spPr>
            <a:xfrm>
              <a:off x="7003473" y="2098964"/>
              <a:ext cx="789709" cy="789709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5" name="Graphic 5" descr="Chat bubble with solid fill">
              <a:extLst>
                <a:ext uri="{FF2B5EF4-FFF2-40B4-BE49-F238E27FC236}">
                  <a16:creationId xmlns:a16="http://schemas.microsoft.com/office/drawing/2014/main" id="{B11AB81D-EC95-9433-DABD-4CAB56F43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131630" y="2227121"/>
              <a:ext cx="533402" cy="53340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2CC515-F5EF-4029-118E-EB63C8F1A0A5}"/>
              </a:ext>
            </a:extLst>
          </p:cNvPr>
          <p:cNvGrpSpPr/>
          <p:nvPr/>
        </p:nvGrpSpPr>
        <p:grpSpPr>
          <a:xfrm>
            <a:off x="10457299" y="3689998"/>
            <a:ext cx="258479" cy="275838"/>
            <a:chOff x="4516578" y="2829768"/>
            <a:chExt cx="1136068" cy="113606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6EAA4E6-D0CB-D242-B884-844045CA4F5D}"/>
                </a:ext>
              </a:extLst>
            </p:cNvPr>
            <p:cNvSpPr/>
            <p:nvPr/>
          </p:nvSpPr>
          <p:spPr>
            <a:xfrm>
              <a:off x="4516578" y="2829768"/>
              <a:ext cx="1136068" cy="1136068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8" name="Graphic 8" descr="Mining tools with solid fill">
              <a:extLst>
                <a:ext uri="{FF2B5EF4-FFF2-40B4-BE49-F238E27FC236}">
                  <a16:creationId xmlns:a16="http://schemas.microsoft.com/office/drawing/2014/main" id="{37D80A3D-F7E2-13E0-AC43-3B94747AE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732944" y="3029557"/>
              <a:ext cx="697588" cy="697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204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638-3AB0-100A-C11F-4BEBBDBF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Improve your DAX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1AF4-2BF5-662B-1745-77113AE03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944" y="1263394"/>
            <a:ext cx="10882746" cy="4749479"/>
          </a:xfrm>
        </p:spPr>
        <p:txBody>
          <a:bodyPr>
            <a:normAutofit/>
          </a:bodyPr>
          <a:lstStyle/>
          <a:p>
            <a:r>
              <a:rPr lang="en-US"/>
              <a:t>Validate &amp; Explore Data</a:t>
            </a:r>
          </a:p>
          <a:p>
            <a:pPr lvl="1"/>
            <a:r>
              <a:rPr lang="en-US"/>
              <a:t>Preview your tables while </a:t>
            </a:r>
            <a:r>
              <a:rPr lang="en-US" err="1"/>
              <a:t>DAXing</a:t>
            </a:r>
            <a:endParaRPr lang="en-US"/>
          </a:p>
          <a:p>
            <a:pPr lvl="1"/>
            <a:r>
              <a:rPr lang="en-US"/>
              <a:t>Seeing result in Pivot Grid</a:t>
            </a:r>
          </a:p>
          <a:p>
            <a:pPr lvl="1"/>
            <a:r>
              <a:rPr lang="en-US"/>
              <a:t>Use DAX queries</a:t>
            </a:r>
          </a:p>
          <a:p>
            <a:pPr lvl="1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394BCC0-8BB8-1447-7CFE-FC2B512CA8DB}"/>
              </a:ext>
            </a:extLst>
          </p:cNvPr>
          <p:cNvGrpSpPr/>
          <p:nvPr/>
        </p:nvGrpSpPr>
        <p:grpSpPr>
          <a:xfrm>
            <a:off x="876764" y="3923084"/>
            <a:ext cx="1136068" cy="1032789"/>
            <a:chOff x="7003473" y="2098964"/>
            <a:chExt cx="789709" cy="78970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9A56B46-9AEA-3486-9078-C1B4C6B537E9}"/>
                </a:ext>
              </a:extLst>
            </p:cNvPr>
            <p:cNvSpPr/>
            <p:nvPr/>
          </p:nvSpPr>
          <p:spPr>
            <a:xfrm>
              <a:off x="7003473" y="2098964"/>
              <a:ext cx="789709" cy="789709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E367EB0-BFCD-06FB-1FBE-0B7835045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31627" y="2227118"/>
              <a:ext cx="533400" cy="5334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6F48B0-A823-85F1-9B33-B6511CCDE467}"/>
              </a:ext>
            </a:extLst>
          </p:cNvPr>
          <p:cNvGrpSpPr/>
          <p:nvPr/>
        </p:nvGrpSpPr>
        <p:grpSpPr>
          <a:xfrm>
            <a:off x="2663998" y="3923084"/>
            <a:ext cx="1136068" cy="1032789"/>
            <a:chOff x="7003473" y="2098964"/>
            <a:chExt cx="789709" cy="78970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C2AFF1D-CF01-0170-2741-AC74FD083292}"/>
                </a:ext>
              </a:extLst>
            </p:cNvPr>
            <p:cNvSpPr/>
            <p:nvPr/>
          </p:nvSpPr>
          <p:spPr>
            <a:xfrm>
              <a:off x="7003473" y="2098964"/>
              <a:ext cx="789709" cy="789709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Graphic 5">
              <a:extLst>
                <a:ext uri="{FF2B5EF4-FFF2-40B4-BE49-F238E27FC236}">
                  <a16:creationId xmlns:a16="http://schemas.microsoft.com/office/drawing/2014/main" id="{C9400EF2-5690-14A7-9D39-8154CEE47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55873" y="2251364"/>
              <a:ext cx="484909" cy="48490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8D86B4-04AB-ADE1-3EAA-D968AB7D5740}"/>
              </a:ext>
            </a:extLst>
          </p:cNvPr>
          <p:cNvGrpSpPr/>
          <p:nvPr/>
        </p:nvGrpSpPr>
        <p:grpSpPr>
          <a:xfrm>
            <a:off x="4451232" y="3923084"/>
            <a:ext cx="1136068" cy="1032789"/>
            <a:chOff x="4516578" y="2829768"/>
            <a:chExt cx="1136068" cy="113606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539E225-251B-9BA7-3FD5-EB8AA2F5A051}"/>
                </a:ext>
              </a:extLst>
            </p:cNvPr>
            <p:cNvSpPr/>
            <p:nvPr/>
          </p:nvSpPr>
          <p:spPr>
            <a:xfrm>
              <a:off x="4516578" y="2829768"/>
              <a:ext cx="1136068" cy="1136068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9E2DAE5-B9FC-96ED-263A-5C539F652014}"/>
                </a:ext>
              </a:extLst>
            </p:cNvPr>
            <p:cNvGrpSpPr/>
            <p:nvPr/>
          </p:nvGrpSpPr>
          <p:grpSpPr>
            <a:xfrm>
              <a:off x="4710497" y="2918210"/>
              <a:ext cx="844082" cy="844082"/>
              <a:chOff x="4700872" y="2985585"/>
              <a:chExt cx="844082" cy="844082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08249A87-A683-EFDA-77F3-36E0EDC18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700872" y="2985585"/>
                <a:ext cx="844082" cy="844082"/>
              </a:xfrm>
              <a:prstGeom prst="rect">
                <a:avLst/>
              </a:prstGeom>
            </p:spPr>
          </p:pic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EB726274-6C87-DAB6-E6F4-EAB797A17382}"/>
                  </a:ext>
                </a:extLst>
              </p:cNvPr>
              <p:cNvSpPr/>
              <p:nvPr/>
            </p:nvSpPr>
            <p:spPr>
              <a:xfrm>
                <a:off x="4820235" y="3591278"/>
                <a:ext cx="509105" cy="188022"/>
              </a:xfrm>
              <a:prstGeom prst="roundRect">
                <a:avLst/>
              </a:prstGeom>
              <a:solidFill>
                <a:srgbClr val="3B42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>
                    <a:solidFill>
                      <a:srgbClr val="F2F5F4"/>
                    </a:solidFill>
                    <a:latin typeface="Ubuntu" panose="020B0504030602030204" pitchFamily="34" charset="0"/>
                  </a:rPr>
                  <a:t>DAX</a:t>
                </a:r>
                <a:endParaRPr lang="en-GB" sz="1100" b="1">
                  <a:solidFill>
                    <a:srgbClr val="F2F5F4"/>
                  </a:solidFill>
                  <a:latin typeface="Ubuntu" panose="020B0504030602030204" pitchFamily="34" charset="0"/>
                </a:endParaRPr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1C743DF-1530-2A22-3723-D4D057668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347" y="845127"/>
            <a:ext cx="3925786" cy="4427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50B2B-D7F1-FBF1-B6EA-F53BC50A9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3630" y="513032"/>
            <a:ext cx="3110848" cy="5081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BF3C2-3842-958F-629F-053B7A2591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2188" y="1554754"/>
            <a:ext cx="5385845" cy="340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410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638-3AB0-100A-C11F-4BEBBDBF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Improve your DAX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1AF4-2BF5-662B-1745-77113AE03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944" y="1263394"/>
            <a:ext cx="10882746" cy="4749479"/>
          </a:xfrm>
        </p:spPr>
        <p:txBody>
          <a:bodyPr>
            <a:normAutofit/>
          </a:bodyPr>
          <a:lstStyle/>
          <a:p>
            <a:r>
              <a:rPr lang="en-US"/>
              <a:t>Automate &amp; enhance productivity</a:t>
            </a:r>
          </a:p>
          <a:p>
            <a:pPr lvl="1"/>
            <a:r>
              <a:rPr lang="en-US">
                <a:solidFill>
                  <a:srgbClr val="DCDCDC"/>
                </a:solidFill>
              </a:rPr>
              <a:t>Multitask -- </a:t>
            </a:r>
            <a:r>
              <a:rPr lang="en-US" i="1">
                <a:solidFill>
                  <a:srgbClr val="DCDCDC"/>
                </a:solidFill>
              </a:rPr>
              <a:t>Batch Tasking</a:t>
            </a:r>
          </a:p>
          <a:p>
            <a:pPr lvl="1"/>
            <a:r>
              <a:rPr lang="en-US"/>
              <a:t>Automate quality control, validation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BFA668-A755-AE0A-85D7-8E1DA656BF25}"/>
              </a:ext>
            </a:extLst>
          </p:cNvPr>
          <p:cNvGrpSpPr/>
          <p:nvPr/>
        </p:nvGrpSpPr>
        <p:grpSpPr>
          <a:xfrm>
            <a:off x="942110" y="3449193"/>
            <a:ext cx="1136068" cy="1136068"/>
            <a:chOff x="7003473" y="2098964"/>
            <a:chExt cx="789709" cy="78970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DD3CDBC-57AB-0466-2789-52E0245CD725}"/>
                </a:ext>
              </a:extLst>
            </p:cNvPr>
            <p:cNvSpPr/>
            <p:nvPr/>
          </p:nvSpPr>
          <p:spPr>
            <a:xfrm>
              <a:off x="7003473" y="2098964"/>
              <a:ext cx="789709" cy="789709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phic 5" descr="Checklist with solid fill">
              <a:extLst>
                <a:ext uri="{FF2B5EF4-FFF2-40B4-BE49-F238E27FC236}">
                  <a16:creationId xmlns:a16="http://schemas.microsoft.com/office/drawing/2014/main" id="{7723252B-A3EA-EC31-A016-4D78F6584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155874" y="2251365"/>
              <a:ext cx="484910" cy="48491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CE212B0-7C4F-FF89-2D46-50E85FF6A3DA}"/>
              </a:ext>
            </a:extLst>
          </p:cNvPr>
          <p:cNvGrpSpPr/>
          <p:nvPr/>
        </p:nvGrpSpPr>
        <p:grpSpPr>
          <a:xfrm>
            <a:off x="2729344" y="3449193"/>
            <a:ext cx="1136068" cy="1136068"/>
            <a:chOff x="7003473" y="2098964"/>
            <a:chExt cx="789709" cy="78970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C592760-BAA9-62E6-76C2-ACF3BD3DA8FE}"/>
                </a:ext>
              </a:extLst>
            </p:cNvPr>
            <p:cNvSpPr/>
            <p:nvPr/>
          </p:nvSpPr>
          <p:spPr>
            <a:xfrm>
              <a:off x="7003473" y="2098964"/>
              <a:ext cx="789709" cy="789709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Graphic 11" descr="Warning with solid fill">
              <a:extLst>
                <a:ext uri="{FF2B5EF4-FFF2-40B4-BE49-F238E27FC236}">
                  <a16:creationId xmlns:a16="http://schemas.microsoft.com/office/drawing/2014/main" id="{63A2B626-0544-AA1C-45A4-0233D585B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177915" y="2266716"/>
              <a:ext cx="440827" cy="44082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50848C-E658-4C0A-5559-C2D4E84111A0}"/>
              </a:ext>
            </a:extLst>
          </p:cNvPr>
          <p:cNvGrpSpPr/>
          <p:nvPr/>
        </p:nvGrpSpPr>
        <p:grpSpPr>
          <a:xfrm>
            <a:off x="4516578" y="3449193"/>
            <a:ext cx="1136068" cy="1136068"/>
            <a:chOff x="4516578" y="3449193"/>
            <a:chExt cx="1136068" cy="113606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23B3919-65A5-CFA5-B709-4656464E8714}"/>
                </a:ext>
              </a:extLst>
            </p:cNvPr>
            <p:cNvSpPr/>
            <p:nvPr/>
          </p:nvSpPr>
          <p:spPr>
            <a:xfrm>
              <a:off x="4516578" y="3449193"/>
              <a:ext cx="1136068" cy="1136068"/>
            </a:xfrm>
            <a:prstGeom prst="roundRect">
              <a:avLst>
                <a:gd name="adj" fmla="val 13356"/>
              </a:avLst>
            </a:prstGeom>
            <a:solidFill>
              <a:srgbClr val="FFFFFF"/>
            </a:solidFill>
            <a:ln w="9525"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AC0EF44-18ED-837B-A2B6-C9A66ADC1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35819" y="3649384"/>
              <a:ext cx="697587" cy="697587"/>
            </a:xfrm>
            <a:prstGeom prst="rect">
              <a:avLst/>
            </a:prstGeom>
          </p:spPr>
        </p:pic>
        <p:pic>
          <p:nvPicPr>
            <p:cNvPr id="13" name="Graphic 11" descr="Hierarchy with solid fill">
              <a:extLst>
                <a:ext uri="{FF2B5EF4-FFF2-40B4-BE49-F238E27FC236}">
                  <a16:creationId xmlns:a16="http://schemas.microsoft.com/office/drawing/2014/main" id="{42B5BBD7-7309-2239-E307-F72A4C520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4822559" y="3735139"/>
              <a:ext cx="524107" cy="524107"/>
            </a:xfrm>
            <a:prstGeom prst="rect">
              <a:avLst/>
            </a:prstGeom>
          </p:spPr>
        </p:pic>
      </p:grpSp>
      <p:pic>
        <p:nvPicPr>
          <p:cNvPr id="15" name="2022-11-24 17-13-52">
            <a:hlinkClick r:id="" action="ppaction://media"/>
            <a:extLst>
              <a:ext uri="{FF2B5EF4-FFF2-40B4-BE49-F238E27FC236}">
                <a16:creationId xmlns:a16="http://schemas.microsoft.com/office/drawing/2014/main" id="{40A854DC-C653-D658-B83C-68B06A010D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457580" y="1940251"/>
            <a:ext cx="5635168" cy="31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63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571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abularEditor">
  <a:themeElements>
    <a:clrScheme name="Custom 3">
      <a:dk1>
        <a:srgbClr val="3B4244"/>
      </a:dk1>
      <a:lt1>
        <a:srgbClr val="E6DFCF"/>
      </a:lt1>
      <a:dk2>
        <a:srgbClr val="ADA79B"/>
      </a:dk2>
      <a:lt2>
        <a:srgbClr val="F3F0EA"/>
      </a:lt2>
      <a:accent1>
        <a:srgbClr val="E1C774"/>
      </a:accent1>
      <a:accent2>
        <a:srgbClr val="E5A360"/>
      </a:accent2>
      <a:accent3>
        <a:srgbClr val="78A0B7"/>
      </a:accent3>
      <a:accent4>
        <a:srgbClr val="B5A9CA"/>
      </a:accent4>
      <a:accent5>
        <a:srgbClr val="67A28D"/>
      </a:accent5>
      <a:accent6>
        <a:srgbClr val="C56161"/>
      </a:accent6>
      <a:hlink>
        <a:srgbClr val="78A0B7"/>
      </a:hlink>
      <a:folHlink>
        <a:srgbClr val="B5A9C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bular Editor 3 Deep Dive" id="{79067C33-04B3-4C5D-9627-0AFA793BEDF1}" vid="{E73F2CC5-C667-4F4F-84FF-BB0DA2A61E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142CEB73F9F744823380F37FD08E95" ma:contentTypeVersion="10" ma:contentTypeDescription="Create a new document." ma:contentTypeScope="" ma:versionID="0df8afcfd362e2db8895cd0e1a02a976">
  <xsd:schema xmlns:xsd="http://www.w3.org/2001/XMLSchema" xmlns:xs="http://www.w3.org/2001/XMLSchema" xmlns:p="http://schemas.microsoft.com/office/2006/metadata/properties" xmlns:ns2="979cbb65-c0c7-4baa-8f46-927ef5a7bc39" xmlns:ns3="b31015f5-2d3a-48ba-9b4e-18c5a8609c8d" targetNamespace="http://schemas.microsoft.com/office/2006/metadata/properties" ma:root="true" ma:fieldsID="3263a073f93163e46732d7ac377c4f3c" ns2:_="" ns3:_="">
    <xsd:import namespace="979cbb65-c0c7-4baa-8f46-927ef5a7bc39"/>
    <xsd:import namespace="b31015f5-2d3a-48ba-9b4e-18c5a8609c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cbb65-c0c7-4baa-8f46-927ef5a7bc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90dc4cbd-5fdb-4350-8370-216039ddf71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1015f5-2d3a-48ba-9b4e-18c5a8609c8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54984a5-367b-4358-bdd2-c5ff4c3f05db}" ma:internalName="TaxCatchAll" ma:showField="CatchAllData" ma:web="b31015f5-2d3a-48ba-9b4e-18c5a8609c8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31015f5-2d3a-48ba-9b4e-18c5a8609c8d" xsi:nil="true"/>
    <lcf76f155ced4ddcb4097134ff3c332f xmlns="979cbb65-c0c7-4baa-8f46-927ef5a7bc3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7E85260-AA39-49F7-8BC5-DD1CEA203335}"/>
</file>

<file path=customXml/itemProps2.xml><?xml version="1.0" encoding="utf-8"?>
<ds:datastoreItem xmlns:ds="http://schemas.openxmlformats.org/officeDocument/2006/customXml" ds:itemID="{EB4B07D4-F31C-4E31-AB75-C1EC6A49E56C}"/>
</file>

<file path=customXml/itemProps3.xml><?xml version="1.0" encoding="utf-8"?>
<ds:datastoreItem xmlns:ds="http://schemas.openxmlformats.org/officeDocument/2006/customXml" ds:itemID="{D26D4A96-6DC7-4078-9096-D09DA22AD92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964</Words>
  <Application>Microsoft Office PowerPoint</Application>
  <PresentationFormat>Widescreen</PresentationFormat>
  <Paragraphs>263</Paragraphs>
  <Slides>41</Slides>
  <Notes>30</Notes>
  <HiddenSlides>5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Courier New</vt:lpstr>
      <vt:lpstr>Open Sans</vt:lpstr>
      <vt:lpstr>Roboto Condensed</vt:lpstr>
      <vt:lpstr>Roboto Condensed Light</vt:lpstr>
      <vt:lpstr>Ubuntu</vt:lpstr>
      <vt:lpstr>Ubuntu Medium</vt:lpstr>
      <vt:lpstr>TabularEditor</vt:lpstr>
      <vt:lpstr>Become a Power BI  data modeling wizard  using Tabular Editor 3</vt:lpstr>
      <vt:lpstr>Agenda</vt:lpstr>
      <vt:lpstr>About us</vt:lpstr>
      <vt:lpstr>TE2 vs TE3</vt:lpstr>
      <vt:lpstr>TE2 vs TE3</vt:lpstr>
      <vt:lpstr>Tabular Editor and Power BI Desktop better together</vt:lpstr>
      <vt:lpstr>Improve your DAX</vt:lpstr>
      <vt:lpstr>Improve your DAX</vt:lpstr>
      <vt:lpstr>Improve your DAX</vt:lpstr>
      <vt:lpstr>Tabular Editor and Power BI Desktop better together</vt:lpstr>
      <vt:lpstr>Making better data models, faster</vt:lpstr>
      <vt:lpstr>Making better data models, faster</vt:lpstr>
      <vt:lpstr>Making better data models, faster</vt:lpstr>
      <vt:lpstr>PowerPoint Presentation</vt:lpstr>
      <vt:lpstr>Tabular Editor and Power BI Desktop better together</vt:lpstr>
      <vt:lpstr>Debugging DAX</vt:lpstr>
      <vt:lpstr>Debugging DAX</vt:lpstr>
      <vt:lpstr>What the DAX Debugger Does</vt:lpstr>
      <vt:lpstr>What is the DAX Debugger?</vt:lpstr>
      <vt:lpstr>Debugger</vt:lpstr>
      <vt:lpstr>PowerPoint Presentation</vt:lpstr>
      <vt:lpstr>Tabular Editor and Power BI Desktop better together</vt:lpstr>
      <vt:lpstr>TE as a Power BI External Tool</vt:lpstr>
      <vt:lpstr>Considerations</vt:lpstr>
      <vt:lpstr>Limitations with Power BI Desktop</vt:lpstr>
      <vt:lpstr>Why limitations with Power BI Desktop</vt:lpstr>
      <vt:lpstr>Unlock advanced modeling features</vt:lpstr>
      <vt:lpstr>Unlock advanced modeling features</vt:lpstr>
      <vt:lpstr>Unlock advanced modeling features</vt:lpstr>
      <vt:lpstr>Tabular Editor and Power BI Desktop better together</vt:lpstr>
      <vt:lpstr>C# Scripts in Tabular Editor</vt:lpstr>
      <vt:lpstr>C# Scripts in Tabular Editor</vt:lpstr>
      <vt:lpstr>What does C# Scripting do? Examples</vt:lpstr>
      <vt:lpstr>Why is this valuable for me?</vt:lpstr>
      <vt:lpstr>Process When Writing C# Scripts</vt:lpstr>
      <vt:lpstr>Advanced C# Scripting</vt:lpstr>
      <vt:lpstr>Examples</vt:lpstr>
      <vt:lpstr>Getting Started</vt:lpstr>
      <vt:lpstr>PowerPoint Presentation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2023-03-20T13:03:47Z</dcterms:created>
  <dcterms:modified xsi:type="dcterms:W3CDTF">2023-03-20T13:06:39Z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0x010100C1142CEB73F9F744823380F37FD08E95</vt:lpwstr>
  </property>
</Properties>
</file>